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15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2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8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6271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188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62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39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686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17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66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80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79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13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51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10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9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51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60EB-A177-425F-89BC-79DCF8319D7D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D65286-2C69-401B-91BF-A1C3C1EA4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13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6FCF44-3E12-4374-B3A0-897010BFA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7724" y="1812375"/>
            <a:ext cx="9876551" cy="323325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планирование – </a:t>
            </a:r>
            <a:b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успешной деятельности </a:t>
            </a:r>
            <a:b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педагога-организатора</a:t>
            </a:r>
          </a:p>
        </p:txBody>
      </p:sp>
    </p:spTree>
    <p:extLst>
      <p:ext uri="{BB962C8B-B14F-4D97-AF65-F5344CB8AC3E}">
        <p14:creationId xmlns:p14="http://schemas.microsoft.com/office/powerpoint/2010/main" val="805351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91E98CB-8095-48AC-AC46-DAEC370739AF}"/>
              </a:ext>
            </a:extLst>
          </p:cNvPr>
          <p:cNvSpPr/>
          <p:nvPr/>
        </p:nvSpPr>
        <p:spPr>
          <a:xfrm>
            <a:off x="1716156" y="1550120"/>
            <a:ext cx="8759687" cy="3757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Правовое воспитание. Воспитание информационной культуры;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Экономическое, трудовое, профессиональное и экологическое воспитание;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Воспитание культуры быта и досуга. Шестой школьный день;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847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62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68FAFA29-96C6-4566-8CAD-E6E9EADE3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00291"/>
              </p:ext>
            </p:extLst>
          </p:nvPr>
        </p:nvGraphicFramePr>
        <p:xfrm>
          <a:off x="245166" y="230884"/>
          <a:ext cx="11701668" cy="6396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670">
                  <a:extLst>
                    <a:ext uri="{9D8B030D-6E8A-4147-A177-3AD203B41FA5}">
                      <a16:colId xmlns:a16="http://schemas.microsoft.com/office/drawing/2014/main" xmlns="" val="3784793455"/>
                    </a:ext>
                  </a:extLst>
                </a:gridCol>
                <a:gridCol w="4577251">
                  <a:extLst>
                    <a:ext uri="{9D8B030D-6E8A-4147-A177-3AD203B41FA5}">
                      <a16:colId xmlns:a16="http://schemas.microsoft.com/office/drawing/2014/main" xmlns="" val="2787511910"/>
                    </a:ext>
                  </a:extLst>
                </a:gridCol>
                <a:gridCol w="1899606">
                  <a:extLst>
                    <a:ext uri="{9D8B030D-6E8A-4147-A177-3AD203B41FA5}">
                      <a16:colId xmlns:a16="http://schemas.microsoft.com/office/drawing/2014/main" xmlns="" val="2261173579"/>
                    </a:ext>
                  </a:extLst>
                </a:gridCol>
                <a:gridCol w="1967833">
                  <a:extLst>
                    <a:ext uri="{9D8B030D-6E8A-4147-A177-3AD203B41FA5}">
                      <a16:colId xmlns:a16="http://schemas.microsoft.com/office/drawing/2014/main" xmlns="" val="765021914"/>
                    </a:ext>
                  </a:extLst>
                </a:gridCol>
                <a:gridCol w="2414308">
                  <a:extLst>
                    <a:ext uri="{9D8B030D-6E8A-4147-A177-3AD203B41FA5}">
                      <a16:colId xmlns:a16="http://schemas.microsoft.com/office/drawing/2014/main" xmlns="" val="4112792835"/>
                    </a:ext>
                  </a:extLst>
                </a:gridCol>
              </a:tblGrid>
              <a:tr h="274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 о выполнении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extLst>
                  <a:ext uri="{0D108BD9-81ED-4DB2-BD59-A6C34878D82A}">
                    <a16:rowId xmlns:a16="http://schemas.microsoft.com/office/drawing/2014/main" xmlns="" val="351475395"/>
                  </a:ext>
                </a:extLst>
              </a:tr>
              <a:tr h="625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ИДЕОЛОГИЧЕСКОЕ, ГРАЖДАНСКОЕ И ПАТРИОТИЧЕСКОЕ ВОСПИТАНИЕ. ОБЩЕСТВЕННЫЕ ОБЪЕДИНЕНИЯ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420384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3809940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Торжественное мероприятие «День знаний»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сентября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2806984672"/>
                  </a:ext>
                </a:extLst>
              </a:tr>
              <a:tr h="94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Деловая игра «Республика Детства» по формированию органов самоуправления в классах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2665878556"/>
                  </a:ext>
                </a:extLst>
              </a:tr>
              <a:tr h="321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Мероприятия, посвященные празднованию Дню города: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урок краеведения «Люби и знай Гомельский край»;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выставка-обзор «С любовью о родном городе»;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краеведческий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квиз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«Этот город нам вечно любить!»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участие в районных, городских мероприятиях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неделя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741545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827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014AC7C6-C491-4FC9-9973-9A17C48EE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9291"/>
              </p:ext>
            </p:extLst>
          </p:nvPr>
        </p:nvGraphicFramePr>
        <p:xfrm>
          <a:off x="291548" y="374776"/>
          <a:ext cx="11608903" cy="6108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991">
                  <a:extLst>
                    <a:ext uri="{9D8B030D-6E8A-4147-A177-3AD203B41FA5}">
                      <a16:colId xmlns:a16="http://schemas.microsoft.com/office/drawing/2014/main" xmlns="" val="3211666163"/>
                    </a:ext>
                  </a:extLst>
                </a:gridCol>
                <a:gridCol w="4875695">
                  <a:extLst>
                    <a:ext uri="{9D8B030D-6E8A-4147-A177-3AD203B41FA5}">
                      <a16:colId xmlns:a16="http://schemas.microsoft.com/office/drawing/2014/main" xmlns="" val="275004898"/>
                    </a:ext>
                  </a:extLst>
                </a:gridCol>
                <a:gridCol w="1549815">
                  <a:extLst>
                    <a:ext uri="{9D8B030D-6E8A-4147-A177-3AD203B41FA5}">
                      <a16:colId xmlns:a16="http://schemas.microsoft.com/office/drawing/2014/main" xmlns="" val="2967861261"/>
                    </a:ext>
                  </a:extLst>
                </a:gridCol>
                <a:gridCol w="1952233">
                  <a:extLst>
                    <a:ext uri="{9D8B030D-6E8A-4147-A177-3AD203B41FA5}">
                      <a16:colId xmlns:a16="http://schemas.microsoft.com/office/drawing/2014/main" xmlns="" val="3311468609"/>
                    </a:ext>
                  </a:extLst>
                </a:gridCol>
                <a:gridCol w="2395169">
                  <a:extLst>
                    <a:ext uri="{9D8B030D-6E8A-4147-A177-3AD203B41FA5}">
                      <a16:colId xmlns:a16="http://schemas.microsoft.com/office/drawing/2014/main" xmlns="" val="3961507406"/>
                    </a:ext>
                  </a:extLst>
                </a:gridCol>
              </a:tblGrid>
              <a:tr h="1786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цикле мероприятий, посвященных Дню народного единства: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выставка «Мы – единое целое»;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конкурс рисунков / фото «Мы вместе!»;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мероприятие «Один за всех и все за одного»;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спортивное мероприятие «Наша сила в единстве»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3494841547"/>
                  </a:ext>
                </a:extLst>
              </a:tr>
              <a:tr h="755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Интеллектуально-творческая игра «Пароль – октябренок: маленькие звездочки – большой стране»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2806885676"/>
                  </a:ext>
                </a:extLst>
              </a:tr>
              <a:tr h="49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Учеба выборного актива классов, актива ОО «БРПО», актива ОО «БРСМ»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неделя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1806908742"/>
                  </a:ext>
                </a:extLst>
              </a:tr>
              <a:tr h="1528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акции ОО «БРСМ» «Первая десятка 2022/2023 учебного года»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9-11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месяца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23" marR="25623" marT="0" marB="0"/>
                </a:tc>
                <a:extLst>
                  <a:ext uri="{0D108BD9-81ED-4DB2-BD59-A6C34878D82A}">
                    <a16:rowId xmlns:a16="http://schemas.microsoft.com/office/drawing/2014/main" xmlns="" val="157709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9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76A861-1BD1-4556-93BB-0E2C3B70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830" y="278295"/>
            <a:ext cx="9553344" cy="216010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и правовые документы, регулирующие работу педагога-организатора: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FE7785F-8D76-42F3-AF02-1135276CA62E}"/>
              </a:ext>
            </a:extLst>
          </p:cNvPr>
          <p:cNvSpPr txBox="1"/>
          <p:nvPr/>
        </p:nvSpPr>
        <p:spPr>
          <a:xfrm>
            <a:off x="650830" y="2239616"/>
            <a:ext cx="90909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правах ребенка;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Конституция РБ;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Кодекс РБ об образовании;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-Закон Республики Беларусь от 14.01.2022 № 154-З «Об изменении Кодекса Республики Беларусь об образовании»;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 Республики Беларусь «О правах ребенка» от 19 ноября 1993 года № 2570-XII; </a:t>
            </a:r>
          </a:p>
        </p:txBody>
      </p:sp>
    </p:spTree>
    <p:extLst>
      <p:ext uri="{BB962C8B-B14F-4D97-AF65-F5344CB8AC3E}">
        <p14:creationId xmlns:p14="http://schemas.microsoft.com/office/powerpoint/2010/main" val="57689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D3112F2-CD83-424F-8E9F-E24508A287E7}"/>
              </a:ext>
            </a:extLst>
          </p:cNvPr>
          <p:cNvSpPr txBox="1"/>
          <p:nvPr/>
        </p:nvSpPr>
        <p:spPr>
          <a:xfrm>
            <a:off x="689113" y="1298713"/>
            <a:ext cx="95945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Закон Республики Беларусь «О государственной поддержке молодежных и детских общественных объединений в Республике Беларусь» от 9 ноября 1999 года №305-З;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Постановление Министерства образования Республики Беларусь от 15 июля 2015 года № 82 «Об утверждении концепции непрерывного воспитания детей и учащейся молодежи»;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Программа непрерывного обучения детей и учащейся молодежи на 2021-2025 гг.;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Годовой план работы учреждения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804254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3D9ECEA-8E8B-4F9F-ABD7-C52A9CB09BDE}"/>
              </a:ext>
            </a:extLst>
          </p:cNvPr>
          <p:cNvSpPr/>
          <p:nvPr/>
        </p:nvSpPr>
        <p:spPr>
          <a:xfrm>
            <a:off x="944266" y="858193"/>
            <a:ext cx="984854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ПЕДАГОГА-ОРГАНИЗАТОРА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УЧРЕЖДЕНИЯ ОБРАЗОВАНИЯ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№ 10 Г. ГОМЕЛЯ»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ДАШУК АНАСТАСИИ НИКОЛАЕВНЫ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2022/2023 УЧЕБНЫЙ ГОД</a:t>
            </a:r>
          </a:p>
          <a:p>
            <a:endParaRPr lang="ru-RU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4023661B-D815-40D1-AE3B-4170FB136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113" y="3322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4166E9C-08EC-43AA-BD9E-597E47ED9BAA}"/>
              </a:ext>
            </a:extLst>
          </p:cNvPr>
          <p:cNvSpPr/>
          <p:nvPr/>
        </p:nvSpPr>
        <p:spPr>
          <a:xfrm>
            <a:off x="5868537" y="566678"/>
            <a:ext cx="40670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УТВЕРЖДАЮ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Государственного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№10 г. Гомеля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__________И.В. Беспалая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31.08.2022 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69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7A11F0D-73EA-4E70-95DC-4FF2283FCDA7}"/>
              </a:ext>
            </a:extLst>
          </p:cNvPr>
          <p:cNvSpPr/>
          <p:nvPr/>
        </p:nvSpPr>
        <p:spPr>
          <a:xfrm>
            <a:off x="755374" y="2305615"/>
            <a:ext cx="100451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формированию разносторонне развитой,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 зрелой, творческой личности учащихся.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29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AAFD51E-DD2A-42EE-8A88-59F03BDE831C}"/>
              </a:ext>
            </a:extLst>
          </p:cNvPr>
          <p:cNvSpPr/>
          <p:nvPr/>
        </p:nvSpPr>
        <p:spPr>
          <a:xfrm>
            <a:off x="728870" y="1443841"/>
            <a:ext cx="100451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оптимизация работы по гражданско-патриотическому воспитанию учащихся, активное участие в реализации мероприятий республиканских патриотических акций, формирование у обучающихся активной жизненной позиции, гражданской ответственности, самостоятельности, инициативности;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содействие развитию детских и молодежных инициатив, формирование и проявление лидерских качеств обучающихся; </a:t>
            </a:r>
          </a:p>
        </p:txBody>
      </p:sp>
    </p:spTree>
    <p:extLst>
      <p:ext uri="{BB962C8B-B14F-4D97-AF65-F5344CB8AC3E}">
        <p14:creationId xmlns:p14="http://schemas.microsoft.com/office/powerpoint/2010/main" val="380284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F227AC6-8F75-486D-AE3B-3127135D1646}"/>
              </a:ext>
            </a:extLst>
          </p:cNvPr>
          <p:cNvSpPr/>
          <p:nvPr/>
        </p:nvSpPr>
        <p:spPr>
          <a:xfrm>
            <a:off x="821634" y="1028343"/>
            <a:ext cx="1037645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обеспечение комплексного подхода к обучению подростков ответственному и безопасному поведению, формирование культуры безопасной жизнедеятельности, основам здорового образа жизни;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организация досуга, физкультурно-оздоровительной и спортивно-массовой работы как основного направления деятельности учреждения образования в шестой школьный день;</a:t>
            </a:r>
          </a:p>
        </p:txBody>
      </p:sp>
    </p:spTree>
    <p:extLst>
      <p:ext uri="{BB962C8B-B14F-4D97-AF65-F5344CB8AC3E}">
        <p14:creationId xmlns:p14="http://schemas.microsoft.com/office/powerpoint/2010/main" val="275604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77F02AA-ACD1-4FF6-A546-008B30D18270}"/>
              </a:ext>
            </a:extLst>
          </p:cNvPr>
          <p:cNvSpPr/>
          <p:nvPr/>
        </p:nvSpPr>
        <p:spPr>
          <a:xfrm>
            <a:off x="1504121" y="1659285"/>
            <a:ext cx="91837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формирование у учащихся социально-экономических знаний, финансовой грамотности и умений творчески их применять при решении различных проблем;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повышение педагогического уровня знаний родителей в период всего обучения детей в гимназии; организация взаимодействия семьи и гимназии, обеспечивающего эффективное сопровождение процесса становления личности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421234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25A559E-4ED0-46FE-81E5-D1A9210073E5}"/>
              </a:ext>
            </a:extLst>
          </p:cNvPr>
          <p:cNvSpPr txBox="1"/>
          <p:nvPr/>
        </p:nvSpPr>
        <p:spPr>
          <a:xfrm>
            <a:off x="1669774" y="503582"/>
            <a:ext cx="8852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 </a:t>
            </a:r>
          </a:p>
          <a:p>
            <a:r>
              <a:rPr lang="ru-RU" sz="36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педагога-организатора: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BE000C3-5EA7-48FC-BAFD-A01C13A07A10}"/>
              </a:ext>
            </a:extLst>
          </p:cNvPr>
          <p:cNvSpPr/>
          <p:nvPr/>
        </p:nvSpPr>
        <p:spPr>
          <a:xfrm>
            <a:off x="695739" y="2187588"/>
            <a:ext cx="10323444" cy="282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Идеологическое, гражданское и патриотическое воспитание;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Общественные объединения;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Духовно-нравственное, поликультурное и эстетическое воспитание;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Воспитание культуры безопасной жизнедеятельности и здорового образа жизни;</a:t>
            </a:r>
          </a:p>
        </p:txBody>
      </p:sp>
    </p:spTree>
    <p:extLst>
      <p:ext uri="{BB962C8B-B14F-4D97-AF65-F5344CB8AC3E}">
        <p14:creationId xmlns:p14="http://schemas.microsoft.com/office/powerpoint/2010/main" val="29766183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443</Words>
  <Application>Microsoft Office PowerPoint</Application>
  <PresentationFormat>Произвольный</PresentationFormat>
  <Paragraphs>126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Качественное планирование –  основа успешной деятельности  педагога-организатора</vt:lpstr>
      <vt:lpstr>Основные нормативные и правовые документы, регулирующие работу педагога-организатора: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Качественное планирование –  основа успешной деятельности  педагога-организатора</dc:title>
  <dc:creator>Денис</dc:creator>
  <cp:lastModifiedBy>Пользователь</cp:lastModifiedBy>
  <cp:revision>3</cp:revision>
  <dcterms:created xsi:type="dcterms:W3CDTF">2022-08-19T13:44:59Z</dcterms:created>
  <dcterms:modified xsi:type="dcterms:W3CDTF">2022-08-30T08:21:05Z</dcterms:modified>
</cp:coreProperties>
</file>