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257" r:id="rId2"/>
    <p:sldId id="269" r:id="rId3"/>
    <p:sldId id="268" r:id="rId4"/>
    <p:sldId id="262" r:id="rId5"/>
    <p:sldId id="263" r:id="rId6"/>
    <p:sldId id="264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00"/>
    <a:srgbClr val="000099"/>
    <a:srgbClr val="FFFF99"/>
    <a:srgbClr val="00FF00"/>
    <a:srgbClr val="FFFF66"/>
    <a:srgbClr val="008000"/>
    <a:srgbClr val="881626"/>
    <a:srgbClr val="990033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46117-E289-47B1-A857-6C54ADF7F829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90807-1217-4E18-B29C-FCCC5B0A38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839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204A00-B6F1-409A-8608-2D389C195F56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B8BBB1-038C-4080-8FC1-4A2E980DA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68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8BBB1-038C-4080-8FC1-4A2E980DAD3B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4472508-DF12-47F3-BD91-D4D0E04FC74C}" type="datetimeFigureOut">
              <a:rPr lang="ru-RU" smtClean="0"/>
              <a:t>26.05.2022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0CD72D-161A-466C-9EA3-5CA9A30DA95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enternlp.ru/images-new/Shkolnyy_psiholog.j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323528" y="571481"/>
            <a:ext cx="8568952" cy="24974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Профилактика </a:t>
            </a:r>
            <a:r>
              <a:rPr lang="ru-RU" sz="4000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девиантного</a:t>
            </a:r>
            <a:r>
              <a:rPr lang="ru-RU" sz="4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поведения учащихся </a:t>
            </a:r>
            <a:br>
              <a:rPr lang="ru-RU" sz="4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</a:br>
            <a:r>
              <a:rPr lang="ru-RU" sz="4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как одно из направлений </a:t>
            </a:r>
            <a:br>
              <a:rPr lang="ru-RU" sz="4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</a:br>
            <a:r>
              <a:rPr lang="ru-RU" sz="40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в работе классного руководителя</a:t>
            </a:r>
            <a:endParaRPr lang="ru-RU" sz="4000" dirty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</a:endParaRP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4509120"/>
            <a:ext cx="4819976" cy="1129680"/>
          </a:xfrm>
        </p:spPr>
        <p:txBody>
          <a:bodyPr/>
          <a:lstStyle/>
          <a:p>
            <a:pPr marL="0" indent="0" algn="r">
              <a:buFont typeface="Wingdings" pitchFamily="2" charset="2"/>
              <a:buNone/>
            </a:pPr>
            <a:r>
              <a:rPr lang="ru-RU" sz="2000" b="1" i="1" dirty="0">
                <a:solidFill>
                  <a:srgbClr val="000099"/>
                </a:solidFill>
                <a:latin typeface="Times New Roman" pitchFamily="18" charset="0"/>
              </a:rPr>
              <a:t>Педагог-психолог ГУО «Гимназия № 56</a:t>
            </a:r>
          </a:p>
          <a:p>
            <a:pPr marL="0" indent="0" algn="r">
              <a:buFont typeface="Wingdings" pitchFamily="2" charset="2"/>
              <a:buNone/>
            </a:pPr>
            <a:r>
              <a:rPr lang="ru-RU" sz="2000" b="1" i="1" dirty="0">
                <a:solidFill>
                  <a:srgbClr val="000099"/>
                </a:solidFill>
                <a:latin typeface="Times New Roman" pitchFamily="18" charset="0"/>
              </a:rPr>
              <a:t> г. Гомеля имени А.А.Вишневского»</a:t>
            </a:r>
          </a:p>
          <a:p>
            <a:pPr marL="0" indent="0" algn="r">
              <a:buFont typeface="Wingdings" pitchFamily="2" charset="2"/>
              <a:buNone/>
            </a:pPr>
            <a:r>
              <a:rPr lang="ru-RU" sz="2000" b="1" i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00099"/>
                </a:solidFill>
                <a:latin typeface="Times New Roman" pitchFamily="18" charset="0"/>
              </a:rPr>
              <a:t>Г.В.Тарасикова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357563"/>
            <a:ext cx="2955925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435280" cy="56319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Девиантное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поведение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– это поведение личности, отклоняющееся от общепринятых, наиболее распространённых и устоявшихся общественных норм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Делинквентное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поведение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– это антиобщественное, противоправное </a:t>
            </a:r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поведение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Деструктивное</a:t>
            </a:r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поведение – это поведение, </a:t>
            </a:r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направленное </a:t>
            </a:r>
            <a:r>
              <a:rPr lang="ru-RU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 разрушение чего-либо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себя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окружающих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аддиктивное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суицидальное поведение)     (вандализм, физическое и психическое насилие)</a:t>
            </a:r>
          </a:p>
          <a:p>
            <a:pPr>
              <a:buNone/>
            </a:pPr>
            <a:r>
              <a:rPr lang="ru-RU" dirty="0"/>
              <a:t>                  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2343396" y="4071148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rot="5400000">
            <a:off x="6087812" y="4064576"/>
            <a:ext cx="71438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1248882301_suicid-(www_votrube_ru)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776" y="5261631"/>
            <a:ext cx="1497029" cy="1122182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233279"/>
            <a:ext cx="162829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agresiya1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349260" y="5085184"/>
            <a:ext cx="1181938" cy="1475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671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9" y="0"/>
            <a:ext cx="9143738" cy="660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06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2962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Что лежит в основе формирования </a:t>
            </a:r>
            <a:r>
              <a:rPr lang="ru-RU" b="1" dirty="0" err="1" smtClean="0"/>
              <a:t>девиантного</a:t>
            </a:r>
            <a:r>
              <a:rPr lang="ru-RU" b="1" dirty="0" smtClean="0"/>
              <a:t> поведения?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895600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Неудовлетворённость базовых потребностей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Нарушение жизненно важных связей</a:t>
            </a:r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4071942"/>
            <a:ext cx="1785918" cy="2507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Школьный психолог"/>
          <p:cNvPicPr>
            <a:picLocks noChangeAspect="1" noChangeArrowheads="1"/>
          </p:cNvPicPr>
          <p:nvPr/>
        </p:nvPicPr>
        <p:blipFill>
          <a:blip r:embed="rId2" r:link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03437" y="3935433"/>
            <a:ext cx="4099776" cy="27339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28604"/>
            <a:ext cx="8856984" cy="20642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Шаги навстречу подростку, </a:t>
            </a:r>
            <a:br>
              <a:rPr lang="ru-RU" sz="4400" b="1" dirty="0" smtClean="0"/>
            </a:br>
            <a:r>
              <a:rPr lang="ru-RU" sz="4400" b="1" dirty="0" smtClean="0"/>
              <a:t>склонному к </a:t>
            </a:r>
            <a:r>
              <a:rPr lang="ru-RU" sz="4400" b="1" dirty="0" err="1" smtClean="0"/>
              <a:t>девиантному</a:t>
            </a:r>
            <a:r>
              <a:rPr lang="ru-RU" sz="4400" b="1" dirty="0" smtClean="0"/>
              <a:t> поведению</a:t>
            </a:r>
            <a:br>
              <a:rPr lang="ru-RU" sz="4400" b="1" dirty="0" smtClean="0"/>
            </a:b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36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Принятие</a:t>
            </a:r>
          </a:p>
          <a:p>
            <a:pPr>
              <a:buFontTx/>
              <a:buChar char="-"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Анализ потребностей учащегося и поиск способов их удовлетворения</a:t>
            </a:r>
          </a:p>
          <a:p>
            <a:pPr>
              <a:buNone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Восстановление социальных связей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2858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Особенности взаимодействия «ученик-учитель», которые могут спровоцировать или усилить проявления </a:t>
            </a:r>
            <a:r>
              <a:rPr lang="ru-RU" sz="2800" b="1" dirty="0" err="1" smtClean="0"/>
              <a:t>девиантного</a:t>
            </a:r>
            <a:r>
              <a:rPr lang="ru-RU" sz="2800" b="1" dirty="0" smtClean="0"/>
              <a:t> поведения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4500594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Грубое обращение, унижающее достоинство учащегося, особенно публично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Наличие «любимчиков» и отвергнутых</a:t>
            </a:r>
          </a:p>
          <a:p>
            <a:r>
              <a:rPr lang="ru-RU" sz="28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Постоянное игнорирование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Равнодушное отношение к жалобам ребёнка</a:t>
            </a:r>
          </a:p>
          <a:p>
            <a:r>
              <a:rPr lang="ru-RU" sz="28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Перенос уровня успеваемости на оценку личности учащегося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Авторитарный стиль общения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преподавания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Припоминание прежних проступков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Регулярное приведение в качестве отрицательного примера</a:t>
            </a:r>
          </a:p>
          <a:p>
            <a:r>
              <a:rPr lang="ru-RU" sz="28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Негативные «пророчества»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ating_sal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59000" contrast="-36000"/>
          </a:blip>
          <a:srcRect/>
          <a:stretch>
            <a:fillRect/>
          </a:stretch>
        </p:blipFill>
        <p:spPr bwMode="auto">
          <a:xfrm>
            <a:off x="2143108" y="0"/>
            <a:ext cx="5143503" cy="692168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571744"/>
            <a:ext cx="78581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spc="0" dirty="0" smtClean="0">
                <a:ln/>
                <a:solidFill>
                  <a:srgbClr val="88162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6000" b="1" cap="all" spc="0" dirty="0" smtClean="0">
                <a:ln/>
                <a:solidFill>
                  <a:srgbClr val="88162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внимание!</a:t>
            </a:r>
            <a:endParaRPr lang="ru-RU" sz="6000" b="1" cap="all" spc="0" dirty="0">
              <a:ln/>
              <a:solidFill>
                <a:srgbClr val="881626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</TotalTime>
  <Words>176</Words>
  <Application>Microsoft Office PowerPoint</Application>
  <PresentationFormat>Экран (4:3)</PresentationFormat>
  <Paragraphs>34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Профилактика девиантного поведения учащихся  как одно из направлений  в работе классного руководителя</vt:lpstr>
      <vt:lpstr>Презентация PowerPoint</vt:lpstr>
      <vt:lpstr>Презентация PowerPoint</vt:lpstr>
      <vt:lpstr>Что лежит в основе формирования девиантного поведения?</vt:lpstr>
      <vt:lpstr>Шаги навстречу подростку,  склонному к девиантному поведению </vt:lpstr>
      <vt:lpstr>Особенности взаимодействия «ученик-учитель», которые могут спровоцировать или усилить проявления девиантного поведения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девиантного поведения учащихся в работе классного руководителя</dc:title>
  <dc:creator>Администратор</dc:creator>
  <cp:lastModifiedBy>Пользователь Windows</cp:lastModifiedBy>
  <cp:revision>55</cp:revision>
  <dcterms:created xsi:type="dcterms:W3CDTF">2019-11-28T07:37:32Z</dcterms:created>
  <dcterms:modified xsi:type="dcterms:W3CDTF">2022-05-26T05:29:40Z</dcterms:modified>
</cp:coreProperties>
</file>