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6" r:id="rId2"/>
    <p:sldId id="257" r:id="rId3"/>
    <p:sldId id="258" r:id="rId4"/>
    <p:sldId id="278" r:id="rId5"/>
    <p:sldId id="259" r:id="rId6"/>
    <p:sldId id="264" r:id="rId7"/>
    <p:sldId id="262" r:id="rId8"/>
    <p:sldId id="274" r:id="rId9"/>
    <p:sldId id="273" r:id="rId10"/>
    <p:sldId id="275" r:id="rId11"/>
    <p:sldId id="276" r:id="rId12"/>
    <p:sldId id="261" r:id="rId13"/>
    <p:sldId id="267" r:id="rId14"/>
    <p:sldId id="270" r:id="rId15"/>
    <p:sldId id="272"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CC0099"/>
    <a:srgbClr val="D60093"/>
    <a:srgbClr val="FFFF66"/>
    <a:srgbClr val="FF6600"/>
    <a:srgbClr val="FFCC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705" autoAdjust="0"/>
  </p:normalViewPr>
  <p:slideViewPr>
    <p:cSldViewPr>
      <p:cViewPr varScale="1">
        <p:scale>
          <a:sx n="108" d="100"/>
          <a:sy n="108" d="100"/>
        </p:scale>
        <p:origin x="-170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A64197-37E7-4042-A8B8-FB38DC8F714D}" type="datetimeFigureOut">
              <a:rPr lang="ru-RU" smtClean="0"/>
              <a:t>26.05.2022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70F157-F229-4346-B9B0-702F159149A8}" type="slidenum">
              <a:rPr lang="ru-RU" smtClean="0"/>
              <a:t>‹#›</a:t>
            </a:fld>
            <a:endParaRPr lang="ru-RU"/>
          </a:p>
        </p:txBody>
      </p:sp>
    </p:spTree>
    <p:extLst>
      <p:ext uri="{BB962C8B-B14F-4D97-AF65-F5344CB8AC3E}">
        <p14:creationId xmlns:p14="http://schemas.microsoft.com/office/powerpoint/2010/main" val="614204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E70F157-F229-4346-B9B0-702F159149A8}" type="slidenum">
              <a:rPr lang="ru-RU" smtClean="0"/>
              <a:t>14</a:t>
            </a:fld>
            <a:endParaRPr lang="ru-RU"/>
          </a:p>
        </p:txBody>
      </p:sp>
    </p:spTree>
    <p:extLst>
      <p:ext uri="{BB962C8B-B14F-4D97-AF65-F5344CB8AC3E}">
        <p14:creationId xmlns:p14="http://schemas.microsoft.com/office/powerpoint/2010/main" val="1740046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2698114468"/>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3226193659"/>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1485025302"/>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1846232585"/>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3488345432"/>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807BAF6-4B7C-4DCF-96A8-5CD3CCA3211D}" type="datetimeFigureOut">
              <a:rPr lang="ru-RU" smtClean="0"/>
              <a:t>26.05.2022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1591913346"/>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807BAF6-4B7C-4DCF-96A8-5CD3CCA3211D}" type="datetimeFigureOut">
              <a:rPr lang="ru-RU" smtClean="0"/>
              <a:t>26.05.2022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1108001601"/>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807BAF6-4B7C-4DCF-96A8-5CD3CCA3211D}" type="datetimeFigureOut">
              <a:rPr lang="ru-RU" smtClean="0"/>
              <a:t>26.05.2022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889339320"/>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807BAF6-4B7C-4DCF-96A8-5CD3CCA3211D}" type="datetimeFigureOut">
              <a:rPr lang="ru-RU" smtClean="0"/>
              <a:t>26.05.2022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3495816767"/>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807BAF6-4B7C-4DCF-96A8-5CD3CCA3211D}" type="datetimeFigureOut">
              <a:rPr lang="ru-RU" smtClean="0"/>
              <a:t>26.05.2022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2501032253"/>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807BAF6-4B7C-4DCF-96A8-5CD3CCA3211D}" type="datetimeFigureOut">
              <a:rPr lang="ru-RU" smtClean="0"/>
              <a:t>26.05.2022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1CBB61-C4B9-45DC-B830-CA7A9CE7FB3F}" type="slidenum">
              <a:rPr lang="ru-RU" smtClean="0"/>
              <a:t>‹#›</a:t>
            </a:fld>
            <a:endParaRPr lang="ru-RU"/>
          </a:p>
        </p:txBody>
      </p:sp>
    </p:spTree>
    <p:extLst>
      <p:ext uri="{BB962C8B-B14F-4D97-AF65-F5344CB8AC3E}">
        <p14:creationId xmlns:p14="http://schemas.microsoft.com/office/powerpoint/2010/main" val="795689112"/>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6600"/>
            </a:gs>
            <a:gs pos="50000">
              <a:srgbClr val="FFFF00"/>
            </a:gs>
            <a:gs pos="100000">
              <a:srgbClr val="FFFF6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07BAF6-4B7C-4DCF-96A8-5CD3CCA3211D}" type="datetimeFigureOut">
              <a:rPr lang="ru-RU" smtClean="0"/>
              <a:t>26.05.2022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CBB61-C4B9-45DC-B830-CA7A9CE7FB3F}" type="slidenum">
              <a:rPr lang="ru-RU" smtClean="0"/>
              <a:t>‹#›</a:t>
            </a:fld>
            <a:endParaRPr lang="ru-RU"/>
          </a:p>
        </p:txBody>
      </p:sp>
    </p:spTree>
    <p:extLst>
      <p:ext uri="{BB962C8B-B14F-4D97-AF65-F5344CB8AC3E}">
        <p14:creationId xmlns:p14="http://schemas.microsoft.com/office/powerpoint/2010/main" val="27251710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43608" y="980728"/>
            <a:ext cx="7772400" cy="1470025"/>
          </a:xfrm>
        </p:spPr>
        <p:txBody>
          <a:bodyPr>
            <a:normAutofit fontScale="90000"/>
          </a:bodyPr>
          <a:lstStyle/>
          <a:p>
            <a:r>
              <a:rPr lang="ru-RU" b="1" dirty="0" smtClean="0"/>
              <a:t/>
            </a:r>
            <a:br>
              <a:rPr lang="ru-RU" b="1" dirty="0" smtClean="0"/>
            </a:br>
            <a:r>
              <a:rPr lang="ru-RU" sz="4000" b="1" dirty="0" smtClean="0">
                <a:solidFill>
                  <a:srgbClr val="CC0099"/>
                </a:solidFill>
              </a:rPr>
              <a:t>Формы работы</a:t>
            </a:r>
            <a:br>
              <a:rPr lang="ru-RU" sz="4000" b="1" dirty="0" smtClean="0">
                <a:solidFill>
                  <a:srgbClr val="CC0099"/>
                </a:solidFill>
              </a:rPr>
            </a:br>
            <a:r>
              <a:rPr lang="ru-RU" sz="4000" b="1" dirty="0" smtClean="0">
                <a:solidFill>
                  <a:srgbClr val="CC0099"/>
                </a:solidFill>
              </a:rPr>
              <a:t> </a:t>
            </a:r>
            <a:r>
              <a:rPr lang="ru-RU" sz="4000" b="1" dirty="0">
                <a:solidFill>
                  <a:srgbClr val="CC0099"/>
                </a:solidFill>
              </a:rPr>
              <a:t>классного руководителя </a:t>
            </a:r>
            <a:r>
              <a:rPr lang="ru-RU" sz="4000" dirty="0">
                <a:solidFill>
                  <a:srgbClr val="CC0099"/>
                </a:solidFill>
              </a:rPr>
              <a:t/>
            </a:r>
            <a:br>
              <a:rPr lang="ru-RU" sz="4000" dirty="0">
                <a:solidFill>
                  <a:srgbClr val="CC0099"/>
                </a:solidFill>
              </a:rPr>
            </a:br>
            <a:r>
              <a:rPr lang="ru-RU" sz="4000" b="1" dirty="0">
                <a:solidFill>
                  <a:srgbClr val="CC0099"/>
                </a:solidFill>
              </a:rPr>
              <a:t>с </a:t>
            </a:r>
            <a:r>
              <a:rPr lang="ru-RU" sz="4000" b="1" dirty="0" smtClean="0">
                <a:solidFill>
                  <a:srgbClr val="CC0099"/>
                </a:solidFill>
              </a:rPr>
              <a:t>учащимися, склонными  к </a:t>
            </a:r>
            <a:r>
              <a:rPr lang="ru-RU" sz="4000" b="1" dirty="0" err="1" smtClean="0">
                <a:solidFill>
                  <a:srgbClr val="CC0099"/>
                </a:solidFill>
              </a:rPr>
              <a:t>девиантному</a:t>
            </a:r>
            <a:r>
              <a:rPr lang="ru-RU" sz="4000" b="1" dirty="0" smtClean="0">
                <a:solidFill>
                  <a:srgbClr val="CC0099"/>
                </a:solidFill>
              </a:rPr>
              <a:t> поведению</a:t>
            </a:r>
            <a:r>
              <a:rPr lang="ru-RU" sz="4000" dirty="0">
                <a:solidFill>
                  <a:srgbClr val="CC0099"/>
                </a:solidFill>
              </a:rPr>
              <a:t/>
            </a:r>
            <a:br>
              <a:rPr lang="ru-RU" sz="4000" dirty="0">
                <a:solidFill>
                  <a:srgbClr val="CC0099"/>
                </a:solidFill>
              </a:rPr>
            </a:br>
            <a:endParaRPr lang="ru-RU" sz="4000" dirty="0">
              <a:solidFill>
                <a:srgbClr val="CC0099"/>
              </a:solidFill>
            </a:endParaRPr>
          </a:p>
        </p:txBody>
      </p:sp>
      <p:pic>
        <p:nvPicPr>
          <p:cNvPr id="6146" name="Picture 2" descr="http://sch66.minsk.edu.by/ru/sm_full.aspx?guid=2474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17479" y1="37755" x2="17479" y2="37755"/>
                        <a14:foregroundMark x1="20774" y1="29592" x2="20774" y2="29592"/>
                      </a14:backgroundRemoval>
                    </a14:imgEffect>
                  </a14:imgLayer>
                </a14:imgProps>
              </a:ext>
              <a:ext uri="{28A0092B-C50C-407E-A947-70E740481C1C}">
                <a14:useLocalDpi xmlns:a14="http://schemas.microsoft.com/office/drawing/2010/main" val="0"/>
              </a:ext>
            </a:extLst>
          </a:blip>
          <a:srcRect/>
          <a:stretch>
            <a:fillRect/>
          </a:stretch>
        </p:blipFill>
        <p:spPr bwMode="auto">
          <a:xfrm>
            <a:off x="467544" y="2564904"/>
            <a:ext cx="4104456" cy="3457622"/>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p:cNvSpPr txBox="1">
            <a:spLocks/>
          </p:cNvSpPr>
          <p:nvPr/>
        </p:nvSpPr>
        <p:spPr>
          <a:xfrm>
            <a:off x="6084168" y="3861048"/>
            <a:ext cx="2448272" cy="1470025"/>
          </a:xfrm>
          <a:prstGeom prst="rect">
            <a:avLst/>
          </a:prstGeom>
        </p:spPr>
        <p:txBody>
          <a:bodyPr vert="horz" lIns="91440" tIns="45720" rIns="91440" bIns="45720" rtlCol="0" anchor="ctr">
            <a:normAutofit fontScale="3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5300" b="1" dirty="0">
                <a:solidFill>
                  <a:srgbClr val="CC0099"/>
                </a:solidFill>
              </a:rPr>
              <a:t>Педагог социальный </a:t>
            </a:r>
          </a:p>
          <a:p>
            <a:pPr algn="l"/>
            <a:r>
              <a:rPr lang="ru-RU" sz="5300" b="1" dirty="0">
                <a:solidFill>
                  <a:srgbClr val="CC0099"/>
                </a:solidFill>
              </a:rPr>
              <a:t>Гимназии № 56 г. Гомеля имени </a:t>
            </a:r>
            <a:r>
              <a:rPr lang="ru-RU" sz="5300" b="1" dirty="0" err="1">
                <a:solidFill>
                  <a:srgbClr val="CC0099"/>
                </a:solidFill>
              </a:rPr>
              <a:t>А.А.Вишневского</a:t>
            </a:r>
            <a:r>
              <a:rPr lang="ru-RU" sz="5300" b="1" dirty="0">
                <a:solidFill>
                  <a:srgbClr val="CC0099"/>
                </a:solidFill>
              </a:rPr>
              <a:t> </a:t>
            </a:r>
          </a:p>
          <a:p>
            <a:pPr algn="l"/>
            <a:r>
              <a:rPr lang="ru-RU" sz="5300" b="1" dirty="0" err="1">
                <a:solidFill>
                  <a:srgbClr val="CC0099"/>
                </a:solidFill>
              </a:rPr>
              <a:t>Нафтольская</a:t>
            </a:r>
            <a:r>
              <a:rPr lang="ru-RU" sz="5300" b="1" dirty="0">
                <a:solidFill>
                  <a:srgbClr val="CC0099"/>
                </a:solidFill>
              </a:rPr>
              <a:t> </a:t>
            </a:r>
          </a:p>
          <a:p>
            <a:pPr algn="l"/>
            <a:r>
              <a:rPr lang="ru-RU" sz="5300" b="1" dirty="0">
                <a:solidFill>
                  <a:srgbClr val="CC0099"/>
                </a:solidFill>
              </a:rPr>
              <a:t>Анна Александровна</a:t>
            </a:r>
          </a:p>
          <a:p>
            <a:r>
              <a:rPr lang="ru-RU" dirty="0"/>
              <a:t> </a:t>
            </a:r>
          </a:p>
        </p:txBody>
      </p:sp>
    </p:spTree>
    <p:extLst>
      <p:ext uri="{BB962C8B-B14F-4D97-AF65-F5344CB8AC3E}">
        <p14:creationId xmlns:p14="http://schemas.microsoft.com/office/powerpoint/2010/main" val="1326116272"/>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907704" y="476671"/>
            <a:ext cx="5328592" cy="646331"/>
          </a:xfrm>
          <a:prstGeom prst="rect">
            <a:avLst/>
          </a:prstGeom>
        </p:spPr>
        <p:txBody>
          <a:bodyPr wrap="square">
            <a:spAutoFit/>
          </a:bodyPr>
          <a:lstStyle/>
          <a:p>
            <a:pPr algn="ctr"/>
            <a:r>
              <a:rPr lang="ru-RU" sz="3600" b="1" dirty="0">
                <a:solidFill>
                  <a:srgbClr val="0070C0"/>
                </a:solidFill>
              </a:rPr>
              <a:t>«Найди альтернативу» </a:t>
            </a:r>
          </a:p>
        </p:txBody>
      </p:sp>
      <p:sp>
        <p:nvSpPr>
          <p:cNvPr id="7" name="Прямоугольник 6"/>
          <p:cNvSpPr/>
          <p:nvPr/>
        </p:nvSpPr>
        <p:spPr>
          <a:xfrm>
            <a:off x="611560" y="1340768"/>
            <a:ext cx="2952328" cy="4708981"/>
          </a:xfrm>
          <a:prstGeom prst="rect">
            <a:avLst/>
          </a:prstGeom>
        </p:spPr>
        <p:txBody>
          <a:bodyPr wrap="square">
            <a:spAutoFit/>
          </a:bodyPr>
          <a:lstStyle/>
          <a:p>
            <a:r>
              <a:rPr lang="ru-RU" sz="2400" b="1" dirty="0">
                <a:solidFill>
                  <a:srgbClr val="D60093"/>
                </a:solidFill>
              </a:rPr>
              <a:t>Активности:</a:t>
            </a:r>
          </a:p>
          <a:p>
            <a:endParaRPr lang="ru-RU" sz="2400" b="1" dirty="0" smtClean="0">
              <a:solidFill>
                <a:srgbClr val="D60093"/>
              </a:solidFill>
            </a:endParaRPr>
          </a:p>
          <a:p>
            <a:r>
              <a:rPr lang="ru-RU" sz="2400" b="1" dirty="0" smtClean="0">
                <a:solidFill>
                  <a:srgbClr val="0070C0"/>
                </a:solidFill>
              </a:rPr>
              <a:t>«Информационный стенд»</a:t>
            </a:r>
            <a:endParaRPr lang="ru-RU" sz="2400" b="1" dirty="0">
              <a:solidFill>
                <a:srgbClr val="0070C0"/>
              </a:solidFill>
            </a:endParaRPr>
          </a:p>
          <a:p>
            <a:endParaRPr lang="ru-RU" sz="2400" b="1" dirty="0" smtClean="0">
              <a:solidFill>
                <a:srgbClr val="D60093"/>
              </a:solidFill>
            </a:endParaRPr>
          </a:p>
          <a:p>
            <a:r>
              <a:rPr lang="ru-RU" sz="2400" b="1" dirty="0" smtClean="0">
                <a:solidFill>
                  <a:srgbClr val="D60093"/>
                </a:solidFill>
              </a:rPr>
              <a:t>«Правда или миф» </a:t>
            </a:r>
          </a:p>
          <a:p>
            <a:endParaRPr lang="ru-RU" sz="2400" b="1" dirty="0">
              <a:solidFill>
                <a:srgbClr val="D60093"/>
              </a:solidFill>
            </a:endParaRPr>
          </a:p>
          <a:p>
            <a:r>
              <a:rPr lang="ru-RU" sz="2400" b="1" dirty="0" smtClean="0">
                <a:solidFill>
                  <a:srgbClr val="0070C0"/>
                </a:solidFill>
              </a:rPr>
              <a:t>«Помоги найти альтернативу» </a:t>
            </a:r>
          </a:p>
          <a:p>
            <a:endParaRPr lang="ru-RU" sz="2400" b="1" dirty="0">
              <a:solidFill>
                <a:srgbClr val="0070C0"/>
              </a:solidFill>
            </a:endParaRPr>
          </a:p>
          <a:p>
            <a:r>
              <a:rPr lang="ru-RU" sz="2400" b="1" dirty="0" smtClean="0">
                <a:solidFill>
                  <a:srgbClr val="D60093"/>
                </a:solidFill>
              </a:rPr>
              <a:t>«</a:t>
            </a:r>
            <a:r>
              <a:rPr lang="ru-RU" sz="2400" b="1" dirty="0" err="1" smtClean="0">
                <a:solidFill>
                  <a:srgbClr val="D60093"/>
                </a:solidFill>
              </a:rPr>
              <a:t>Пазлы</a:t>
            </a:r>
            <a:r>
              <a:rPr lang="ru-RU" sz="2400" b="1" dirty="0" smtClean="0">
                <a:solidFill>
                  <a:srgbClr val="D60093"/>
                </a:solidFill>
              </a:rPr>
              <a:t>»</a:t>
            </a:r>
            <a:endParaRPr lang="ru-RU" sz="2400" b="1" dirty="0">
              <a:solidFill>
                <a:srgbClr val="D60093"/>
              </a:solidFill>
            </a:endParaRPr>
          </a:p>
          <a:p>
            <a:r>
              <a:rPr lang="ru-RU" b="1" dirty="0">
                <a:solidFill>
                  <a:srgbClr val="D60093"/>
                </a:solidFill>
              </a:rPr>
              <a:t/>
            </a:r>
            <a:br>
              <a:rPr lang="ru-RU" b="1" dirty="0">
                <a:solidFill>
                  <a:srgbClr val="D60093"/>
                </a:solidFill>
              </a:rPr>
            </a:br>
            <a:endParaRPr lang="ru-RU" b="1" dirty="0">
              <a:solidFill>
                <a:srgbClr val="D60093"/>
              </a:solidFill>
            </a:endParaRPr>
          </a:p>
        </p:txBody>
      </p:sp>
      <p:pic>
        <p:nvPicPr>
          <p:cNvPr id="8" name="Рисунок 7" descr="E:\Анна\Мероприятия\20212022\20220303_11003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80012" y="1340768"/>
            <a:ext cx="3475355" cy="2606675"/>
          </a:xfrm>
          <a:prstGeom prst="rect">
            <a:avLst/>
          </a:prstGeom>
          <a:noFill/>
          <a:ln>
            <a:noFill/>
          </a:ln>
        </p:spPr>
      </p:pic>
      <p:pic>
        <p:nvPicPr>
          <p:cNvPr id="11" name="Рисунок 10" descr="E:\Анна\Мероприятия\20212022\20220303_10494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8107" y="3717032"/>
            <a:ext cx="3695065" cy="2771140"/>
          </a:xfrm>
          <a:prstGeom prst="rect">
            <a:avLst/>
          </a:prstGeom>
          <a:noFill/>
          <a:ln>
            <a:noFill/>
          </a:ln>
        </p:spPr>
      </p:pic>
      <p:pic>
        <p:nvPicPr>
          <p:cNvPr id="12" name="Рисунок 11" descr="E:\Анна\Мероприятия\20212022\20220303_09491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3758881"/>
            <a:ext cx="3096344" cy="2736304"/>
          </a:xfrm>
          <a:prstGeom prst="rect">
            <a:avLst/>
          </a:prstGeom>
          <a:noFill/>
          <a:ln>
            <a:noFill/>
          </a:ln>
        </p:spPr>
      </p:pic>
    </p:spTree>
    <p:extLst>
      <p:ext uri="{BB962C8B-B14F-4D97-AF65-F5344CB8AC3E}">
        <p14:creationId xmlns:p14="http://schemas.microsoft.com/office/powerpoint/2010/main" val="2912365918"/>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71600" y="548680"/>
            <a:ext cx="7776864" cy="646331"/>
          </a:xfrm>
          <a:prstGeom prst="rect">
            <a:avLst/>
          </a:prstGeom>
        </p:spPr>
        <p:txBody>
          <a:bodyPr wrap="square">
            <a:spAutoFit/>
          </a:bodyPr>
          <a:lstStyle/>
          <a:p>
            <a:pPr algn="ctr"/>
            <a:r>
              <a:rPr lang="ru-RU" sz="3600" b="1" dirty="0" smtClean="0">
                <a:solidFill>
                  <a:srgbClr val="0070C0"/>
                </a:solidFill>
              </a:rPr>
              <a:t>«Декада правовых </a:t>
            </a:r>
            <a:r>
              <a:rPr lang="ru-RU" sz="3600" b="1" smtClean="0">
                <a:solidFill>
                  <a:srgbClr val="0070C0"/>
                </a:solidFill>
              </a:rPr>
              <a:t>знаний» </a:t>
            </a:r>
            <a:endParaRPr lang="ru-RU" sz="3600" b="1" dirty="0" smtClean="0">
              <a:solidFill>
                <a:srgbClr val="0070C0"/>
              </a:solidFill>
            </a:endParaRPr>
          </a:p>
        </p:txBody>
      </p:sp>
      <p:sp>
        <p:nvSpPr>
          <p:cNvPr id="6" name="Прямоугольник 5"/>
          <p:cNvSpPr/>
          <p:nvPr/>
        </p:nvSpPr>
        <p:spPr>
          <a:xfrm>
            <a:off x="611560" y="1340768"/>
            <a:ext cx="2952328" cy="5078313"/>
          </a:xfrm>
          <a:prstGeom prst="rect">
            <a:avLst/>
          </a:prstGeom>
        </p:spPr>
        <p:txBody>
          <a:bodyPr wrap="square">
            <a:spAutoFit/>
          </a:bodyPr>
          <a:lstStyle/>
          <a:p>
            <a:r>
              <a:rPr lang="ru-RU" sz="2400" b="1" dirty="0">
                <a:solidFill>
                  <a:srgbClr val="D60093"/>
                </a:solidFill>
              </a:rPr>
              <a:t>Активности:</a:t>
            </a:r>
          </a:p>
          <a:p>
            <a:endParaRPr lang="ru-RU" sz="2400" b="1" dirty="0" smtClean="0">
              <a:solidFill>
                <a:srgbClr val="D60093"/>
              </a:solidFill>
            </a:endParaRPr>
          </a:p>
          <a:p>
            <a:r>
              <a:rPr lang="ru-RU" sz="2400" b="1" dirty="0" smtClean="0">
                <a:solidFill>
                  <a:srgbClr val="0070C0"/>
                </a:solidFill>
              </a:rPr>
              <a:t>«Информационный стенд»</a:t>
            </a:r>
            <a:endParaRPr lang="ru-RU" sz="2400" b="1" dirty="0">
              <a:solidFill>
                <a:srgbClr val="0070C0"/>
              </a:solidFill>
            </a:endParaRPr>
          </a:p>
          <a:p>
            <a:endParaRPr lang="ru-RU" sz="2400" b="1" dirty="0" smtClean="0">
              <a:solidFill>
                <a:srgbClr val="D60093"/>
              </a:solidFill>
            </a:endParaRPr>
          </a:p>
          <a:p>
            <a:r>
              <a:rPr lang="ru-RU" sz="2400" b="1" dirty="0" smtClean="0">
                <a:solidFill>
                  <a:srgbClr val="D60093"/>
                </a:solidFill>
              </a:rPr>
              <a:t>«Правовой кроссворд» </a:t>
            </a:r>
          </a:p>
          <a:p>
            <a:endParaRPr lang="ru-RU" sz="2400" b="1" dirty="0">
              <a:solidFill>
                <a:srgbClr val="D60093"/>
              </a:solidFill>
            </a:endParaRPr>
          </a:p>
          <a:p>
            <a:r>
              <a:rPr lang="ru-RU" sz="2400" b="1" dirty="0" smtClean="0">
                <a:solidFill>
                  <a:srgbClr val="0070C0"/>
                </a:solidFill>
              </a:rPr>
              <a:t>«Правовой ребус»</a:t>
            </a:r>
          </a:p>
          <a:p>
            <a:endParaRPr lang="ru-RU" sz="2400" b="1" dirty="0">
              <a:solidFill>
                <a:srgbClr val="0070C0"/>
              </a:solidFill>
            </a:endParaRPr>
          </a:p>
          <a:p>
            <a:r>
              <a:rPr lang="ru-RU" sz="2400" b="1" dirty="0" smtClean="0">
                <a:solidFill>
                  <a:srgbClr val="D60093"/>
                </a:solidFill>
              </a:rPr>
              <a:t>«Информационные листовки» </a:t>
            </a:r>
            <a:endParaRPr lang="ru-RU" sz="2400" b="1" dirty="0">
              <a:solidFill>
                <a:srgbClr val="D60093"/>
              </a:solidFill>
            </a:endParaRPr>
          </a:p>
          <a:p>
            <a:r>
              <a:rPr lang="ru-RU" b="1" dirty="0">
                <a:solidFill>
                  <a:srgbClr val="D60093"/>
                </a:solidFill>
              </a:rPr>
              <a:t/>
            </a:r>
            <a:br>
              <a:rPr lang="ru-RU" b="1" dirty="0">
                <a:solidFill>
                  <a:srgbClr val="D60093"/>
                </a:solidFill>
              </a:rPr>
            </a:br>
            <a:endParaRPr lang="ru-RU" b="1" dirty="0">
              <a:solidFill>
                <a:srgbClr val="D60093"/>
              </a:solidFill>
            </a:endParaRPr>
          </a:p>
        </p:txBody>
      </p:sp>
      <p:pic>
        <p:nvPicPr>
          <p:cNvPr id="8" name="Рисунок 7" descr="C:\Users\UserGim005\AppData\Local\Temp\Temp1_Attachments_annaftol@gmail.com_2022-05-23_17-43-27.zip\20211209_11472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7" y="1466848"/>
            <a:ext cx="3562873" cy="2413076"/>
          </a:xfrm>
          <a:prstGeom prst="rect">
            <a:avLst/>
          </a:prstGeom>
          <a:noFill/>
          <a:ln>
            <a:noFill/>
          </a:ln>
        </p:spPr>
      </p:pic>
      <p:pic>
        <p:nvPicPr>
          <p:cNvPr id="9" name="Рисунок 8" descr="C:\Users\UserGim005\AppData\Local\Microsoft\Windows\INetCache\Content.Word\IMG-386c5aac10a64147b2f2d0853de816b5-V.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2157" y="3552513"/>
            <a:ext cx="2934970" cy="2891790"/>
          </a:xfrm>
          <a:prstGeom prst="rect">
            <a:avLst/>
          </a:prstGeom>
          <a:noFill/>
          <a:ln>
            <a:noFill/>
          </a:ln>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7564" y="2407634"/>
            <a:ext cx="2208434" cy="294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5314804"/>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31840" y="346197"/>
            <a:ext cx="4599314" cy="936104"/>
          </a:xfrm>
        </p:spPr>
        <p:txBody>
          <a:bodyPr>
            <a:noAutofit/>
          </a:bodyPr>
          <a:lstStyle/>
          <a:p>
            <a:r>
              <a:rPr lang="ru-RU" sz="2800" b="1" dirty="0" smtClean="0"/>
              <a:t/>
            </a:r>
            <a:br>
              <a:rPr lang="ru-RU" sz="2800" b="1" dirty="0" smtClean="0"/>
            </a:br>
            <a:r>
              <a:rPr lang="ru-RU" sz="2800" b="1" dirty="0" smtClean="0">
                <a:solidFill>
                  <a:srgbClr val="0070C0"/>
                </a:solidFill>
              </a:rPr>
              <a:t>Упражнение </a:t>
            </a:r>
            <a:br>
              <a:rPr lang="ru-RU" sz="2800" b="1" dirty="0" smtClean="0">
                <a:solidFill>
                  <a:srgbClr val="0070C0"/>
                </a:solidFill>
              </a:rPr>
            </a:br>
            <a:r>
              <a:rPr lang="ru-RU" sz="2800" b="1" dirty="0" smtClean="0">
                <a:solidFill>
                  <a:srgbClr val="0070C0"/>
                </a:solidFill>
              </a:rPr>
              <a:t>«</a:t>
            </a:r>
            <a:r>
              <a:rPr lang="ru-RU" sz="2800" b="1" dirty="0">
                <a:solidFill>
                  <a:srgbClr val="0070C0"/>
                </a:solidFill>
              </a:rPr>
              <a:t>Что нас объединяет</a:t>
            </a:r>
            <a:r>
              <a:rPr lang="ru-RU" sz="2800" b="1" dirty="0" smtClean="0">
                <a:solidFill>
                  <a:srgbClr val="0070C0"/>
                </a:solidFill>
              </a:rPr>
              <a:t>»</a:t>
            </a:r>
            <a:br>
              <a:rPr lang="ru-RU" sz="2800" b="1" dirty="0" smtClean="0">
                <a:solidFill>
                  <a:srgbClr val="0070C0"/>
                </a:solidFill>
              </a:rPr>
            </a:br>
            <a:r>
              <a:rPr lang="ru-RU" sz="2000" dirty="0">
                <a:solidFill>
                  <a:srgbClr val="0070C0"/>
                </a:solidFill>
              </a:rPr>
              <a:t/>
            </a:r>
            <a:br>
              <a:rPr lang="ru-RU" sz="2000" dirty="0">
                <a:solidFill>
                  <a:srgbClr val="0070C0"/>
                </a:solidFill>
              </a:rPr>
            </a:br>
            <a:endParaRPr lang="ru-RU" sz="2000" dirty="0">
              <a:solidFill>
                <a:srgbClr val="0070C0"/>
              </a:solidFill>
            </a:endParaRPr>
          </a:p>
        </p:txBody>
      </p:sp>
      <p:sp>
        <p:nvSpPr>
          <p:cNvPr id="4" name="Прямоугольник 3"/>
          <p:cNvSpPr/>
          <p:nvPr/>
        </p:nvSpPr>
        <p:spPr>
          <a:xfrm>
            <a:off x="2932645" y="2204864"/>
            <a:ext cx="5760640" cy="1569660"/>
          </a:xfrm>
          <a:prstGeom prst="rect">
            <a:avLst/>
          </a:prstGeom>
        </p:spPr>
        <p:txBody>
          <a:bodyPr wrap="square">
            <a:spAutoFit/>
          </a:bodyPr>
          <a:lstStyle/>
          <a:p>
            <a:pPr marL="457200" indent="-457200">
              <a:buAutoNum type="arabicPeriod"/>
            </a:pPr>
            <a:r>
              <a:rPr lang="ru-RU" sz="2400" b="1" dirty="0" smtClean="0">
                <a:solidFill>
                  <a:srgbClr val="D60093"/>
                </a:solidFill>
              </a:rPr>
              <a:t>Просим детей объединиться в группы по какому-либо признаку (например, «в какую пору года родился»).</a:t>
            </a:r>
          </a:p>
          <a:p>
            <a:endParaRPr lang="ru-RU" sz="2400" b="1" dirty="0"/>
          </a:p>
        </p:txBody>
      </p:sp>
      <p:sp>
        <p:nvSpPr>
          <p:cNvPr id="5" name="Прямоугольник 4"/>
          <p:cNvSpPr/>
          <p:nvPr/>
        </p:nvSpPr>
        <p:spPr>
          <a:xfrm>
            <a:off x="7020272" y="161531"/>
            <a:ext cx="2016224" cy="369332"/>
          </a:xfrm>
          <a:prstGeom prst="rect">
            <a:avLst/>
          </a:prstGeom>
        </p:spPr>
        <p:txBody>
          <a:bodyPr wrap="square">
            <a:spAutoFit/>
          </a:bodyPr>
          <a:lstStyle/>
          <a:p>
            <a:pPr algn="ctr"/>
            <a:r>
              <a:rPr lang="ru-RU" b="1" dirty="0" smtClean="0">
                <a:solidFill>
                  <a:srgbClr val="0070C0"/>
                </a:solidFill>
              </a:rPr>
              <a:t>В классе </a:t>
            </a:r>
          </a:p>
        </p:txBody>
      </p:sp>
      <p:pic>
        <p:nvPicPr>
          <p:cNvPr id="5122" name="Picture 2" descr="https://e7.pngegg.com/pngimages/342/145/png-clipart-logo-graphic-design-teamwork-industrial-worker-text-photography.pn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564" b="98422" l="0" r="100000">
                        <a14:foregroundMark x1="8889" y1="60316" x2="8889" y2="60316"/>
                        <a14:foregroundMark x1="16111" y1="38670" x2="16111" y2="38670"/>
                        <a14:foregroundMark x1="11333" y1="28410" x2="11333" y2="28410"/>
                        <a14:foregroundMark x1="10111" y1="74859" x2="10111" y2="74859"/>
                        <a14:foregroundMark x1="50000" y1="7215" x2="50000" y2="7215"/>
                        <a14:foregroundMark x1="52889" y1="21082" x2="52889" y2="21082"/>
                        <a14:foregroundMark x1="77889" y1="36189" x2="77889" y2="36189"/>
                        <a14:foregroundMark x1="91556" y1="33822" x2="93333" y2="32582"/>
                        <a14:foregroundMark x1="90444" y1="73055" x2="90444" y2="73055"/>
                        <a14:foregroundMark x1="58889" y1="83878" x2="58889" y2="83878"/>
                        <a14:foregroundMark x1="52889" y1="92897" x2="52889" y2="92897"/>
                      </a14:backgroundRemoval>
                    </a14:imgEffect>
                  </a14:imgLayer>
                </a14:imgProps>
              </a:ext>
              <a:ext uri="{28A0092B-C50C-407E-A947-70E740481C1C}">
                <a14:useLocalDpi xmlns:a14="http://schemas.microsoft.com/office/drawing/2010/main" val="0"/>
              </a:ext>
            </a:extLst>
          </a:blip>
          <a:srcRect/>
          <a:stretch>
            <a:fillRect/>
          </a:stretch>
        </p:blipFill>
        <p:spPr bwMode="auto">
          <a:xfrm>
            <a:off x="0" y="0"/>
            <a:ext cx="2520280" cy="24838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58698" y="3429000"/>
            <a:ext cx="8633782" cy="3046988"/>
          </a:xfrm>
          <a:prstGeom prst="rect">
            <a:avLst/>
          </a:prstGeom>
        </p:spPr>
        <p:txBody>
          <a:bodyPr wrap="square">
            <a:spAutoFit/>
          </a:bodyPr>
          <a:lstStyle/>
          <a:p>
            <a:r>
              <a:rPr lang="ru-RU" sz="2400" b="1" dirty="0" smtClean="0">
                <a:solidFill>
                  <a:srgbClr val="D60093"/>
                </a:solidFill>
              </a:rPr>
              <a:t>2. Каждая </a:t>
            </a:r>
            <a:r>
              <a:rPr lang="ru-RU" sz="2400" b="1" dirty="0">
                <a:solidFill>
                  <a:srgbClr val="D60093"/>
                </a:solidFill>
              </a:rPr>
              <a:t>группа получает задание написать на листе 10 пунктов, которые объединяют каждого из них. При этом эти общие моменты не должны быть банальны (фразы «у меня есть мама» не принимаются). Общность может касаться сферы интересов, </a:t>
            </a:r>
            <a:r>
              <a:rPr lang="ru-RU" sz="2400" b="1" dirty="0">
                <a:solidFill>
                  <a:srgbClr val="0070C0"/>
                </a:solidFill>
              </a:rPr>
              <a:t>хобби,</a:t>
            </a:r>
            <a:r>
              <a:rPr lang="ru-RU" sz="2400" b="1" dirty="0">
                <a:solidFill>
                  <a:srgbClr val="D60093"/>
                </a:solidFill>
              </a:rPr>
              <a:t> любимых исполнителей, героев, </a:t>
            </a:r>
            <a:r>
              <a:rPr lang="ru-RU" sz="2400" b="1" dirty="0" smtClean="0">
                <a:solidFill>
                  <a:srgbClr val="0070C0"/>
                </a:solidFill>
              </a:rPr>
              <a:t>фильмов, </a:t>
            </a:r>
            <a:r>
              <a:rPr lang="ru-RU" sz="2400" b="1" dirty="0">
                <a:solidFill>
                  <a:srgbClr val="0070C0"/>
                </a:solidFill>
              </a:rPr>
              <a:t>кулинарных предпочтений,</a:t>
            </a:r>
            <a:r>
              <a:rPr lang="ru-RU" sz="2400" b="1" dirty="0">
                <a:solidFill>
                  <a:srgbClr val="D60093"/>
                </a:solidFill>
              </a:rPr>
              <a:t> спорта, домашних животных и т.д. Все члены группы должны быть абсолютно согласны, что все пункты их касаются.  </a:t>
            </a:r>
            <a:endParaRPr lang="ru-RU" sz="2400" b="1" dirty="0"/>
          </a:p>
        </p:txBody>
      </p:sp>
      <p:sp>
        <p:nvSpPr>
          <p:cNvPr id="6" name="Прямоугольник 5"/>
          <p:cNvSpPr/>
          <p:nvPr/>
        </p:nvSpPr>
        <p:spPr>
          <a:xfrm>
            <a:off x="3090546" y="1272667"/>
            <a:ext cx="5602739" cy="830997"/>
          </a:xfrm>
          <a:prstGeom prst="rect">
            <a:avLst/>
          </a:prstGeom>
        </p:spPr>
        <p:txBody>
          <a:bodyPr wrap="square">
            <a:spAutoFit/>
          </a:bodyPr>
          <a:lstStyle/>
          <a:p>
            <a:r>
              <a:rPr lang="ru-RU" sz="2400" b="1" dirty="0" smtClean="0">
                <a:solidFill>
                  <a:srgbClr val="009900"/>
                </a:solidFill>
              </a:rPr>
              <a:t>Цель:  осознание подростком общности с группой сверстников.</a:t>
            </a:r>
            <a:endParaRPr lang="ru-RU" sz="2400" b="1" dirty="0">
              <a:solidFill>
                <a:srgbClr val="009900"/>
              </a:solidFill>
            </a:endParaRPr>
          </a:p>
        </p:txBody>
      </p:sp>
    </p:spTree>
    <p:extLst>
      <p:ext uri="{BB962C8B-B14F-4D97-AF65-F5344CB8AC3E}">
        <p14:creationId xmlns:p14="http://schemas.microsoft.com/office/powerpoint/2010/main" val="1871173184"/>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wipe(down)">
                                      <p:cBhvr>
                                        <p:cTn id="10" dur="500"/>
                                        <p:tgtEl>
                                          <p:spTgt spid="51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0893" y="723533"/>
            <a:ext cx="8229600" cy="761251"/>
          </a:xfrm>
        </p:spPr>
        <p:txBody>
          <a:bodyPr>
            <a:noAutofit/>
          </a:bodyPr>
          <a:lstStyle/>
          <a:p>
            <a:r>
              <a:rPr lang="ru-RU" sz="2800" b="1" dirty="0" smtClean="0"/>
              <a:t/>
            </a:r>
            <a:br>
              <a:rPr lang="ru-RU" sz="2800" b="1" dirty="0" smtClean="0"/>
            </a:br>
            <a:r>
              <a:rPr lang="ru-RU" sz="2800" b="1" dirty="0" smtClean="0">
                <a:solidFill>
                  <a:srgbClr val="0070C0"/>
                </a:solidFill>
              </a:rPr>
              <a:t>Упражнение «Скульптурные композиции»</a:t>
            </a:r>
            <a:br>
              <a:rPr lang="ru-RU" sz="2800" b="1" dirty="0" smtClean="0">
                <a:solidFill>
                  <a:srgbClr val="0070C0"/>
                </a:solidFill>
              </a:rPr>
            </a:br>
            <a:r>
              <a:rPr lang="ru-RU" sz="2800" dirty="0" smtClean="0">
                <a:solidFill>
                  <a:srgbClr val="0070C0"/>
                </a:solidFill>
              </a:rPr>
              <a:t/>
            </a:r>
            <a:br>
              <a:rPr lang="ru-RU" sz="2800" dirty="0" smtClean="0">
                <a:solidFill>
                  <a:srgbClr val="0070C0"/>
                </a:solidFill>
              </a:rPr>
            </a:br>
            <a:endParaRPr lang="ru-RU" sz="2000" dirty="0">
              <a:solidFill>
                <a:srgbClr val="0070C0"/>
              </a:solidFill>
            </a:endParaRPr>
          </a:p>
        </p:txBody>
      </p:sp>
      <p:sp>
        <p:nvSpPr>
          <p:cNvPr id="4" name="Прямоугольник 3"/>
          <p:cNvSpPr/>
          <p:nvPr/>
        </p:nvSpPr>
        <p:spPr>
          <a:xfrm>
            <a:off x="667565" y="1429325"/>
            <a:ext cx="8352928" cy="830997"/>
          </a:xfrm>
          <a:prstGeom prst="rect">
            <a:avLst/>
          </a:prstGeom>
        </p:spPr>
        <p:txBody>
          <a:bodyPr wrap="square">
            <a:spAutoFit/>
          </a:bodyPr>
          <a:lstStyle/>
          <a:p>
            <a:r>
              <a:rPr lang="ru-RU" sz="2400" b="1" dirty="0">
                <a:solidFill>
                  <a:srgbClr val="009900"/>
                </a:solidFill>
              </a:rPr>
              <a:t>Цель упражнения - развитие навыков невербальной коммуникации, сплочение класса. </a:t>
            </a:r>
          </a:p>
        </p:txBody>
      </p:sp>
      <p:sp>
        <p:nvSpPr>
          <p:cNvPr id="3" name="Прямоугольник 2"/>
          <p:cNvSpPr/>
          <p:nvPr/>
        </p:nvSpPr>
        <p:spPr>
          <a:xfrm flipH="1">
            <a:off x="6932262" y="354201"/>
            <a:ext cx="2088231" cy="369332"/>
          </a:xfrm>
          <a:prstGeom prst="rect">
            <a:avLst/>
          </a:prstGeom>
        </p:spPr>
        <p:txBody>
          <a:bodyPr wrap="square">
            <a:spAutoFit/>
          </a:bodyPr>
          <a:lstStyle/>
          <a:p>
            <a:pPr algn="ctr"/>
            <a:r>
              <a:rPr lang="ru-RU" b="1" dirty="0" smtClean="0">
                <a:solidFill>
                  <a:srgbClr val="0070C0"/>
                </a:solidFill>
              </a:rPr>
              <a:t>В классе </a:t>
            </a:r>
          </a:p>
        </p:txBody>
      </p:sp>
      <p:pic>
        <p:nvPicPr>
          <p:cNvPr id="3074" name="Picture 2" descr="https://avatars.mds.yandex.net/get-zen_doc/5248867/pub_60eaa8b5f17ce44a39be9365_60eabe79b56ded7a70abc371/scale_12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7788" y="2784613"/>
            <a:ext cx="3673694" cy="275527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569438" y="2492896"/>
            <a:ext cx="4768350" cy="3046988"/>
          </a:xfrm>
          <a:prstGeom prst="rect">
            <a:avLst/>
          </a:prstGeom>
        </p:spPr>
        <p:txBody>
          <a:bodyPr wrap="square">
            <a:spAutoFit/>
          </a:bodyPr>
          <a:lstStyle/>
          <a:p>
            <a:r>
              <a:rPr lang="ru-RU" sz="2400" b="1" dirty="0">
                <a:solidFill>
                  <a:srgbClr val="CC0099"/>
                </a:solidFill>
              </a:rPr>
              <a:t>Участники разбиваются на малые группы и создают «живую скульптуру» на заданную тему </a:t>
            </a:r>
            <a:r>
              <a:rPr lang="ru-RU" sz="2400" b="1" dirty="0" smtClean="0">
                <a:solidFill>
                  <a:srgbClr val="CC0099"/>
                </a:solidFill>
              </a:rPr>
              <a:t>Возможно </a:t>
            </a:r>
            <a:r>
              <a:rPr lang="ru-RU" sz="2400" b="1" dirty="0">
                <a:solidFill>
                  <a:srgbClr val="CC0099"/>
                </a:solidFill>
              </a:rPr>
              <a:t>предварительное обсуждение или спонтанно и </a:t>
            </a:r>
            <a:r>
              <a:rPr lang="ru-RU" sz="2400" b="1" dirty="0" smtClean="0">
                <a:solidFill>
                  <a:srgbClr val="CC0099"/>
                </a:solidFill>
              </a:rPr>
              <a:t>молча. Эмоцию</a:t>
            </a:r>
            <a:r>
              <a:rPr lang="ru-RU" sz="2400" b="1" dirty="0">
                <a:solidFill>
                  <a:srgbClr val="CC0099"/>
                </a:solidFill>
              </a:rPr>
              <a:t>, чувство, которую демонстрирует группа, должны угадать другие </a:t>
            </a:r>
            <a:r>
              <a:rPr lang="ru-RU" sz="2400" b="1" dirty="0" smtClean="0">
                <a:solidFill>
                  <a:srgbClr val="CC0099"/>
                </a:solidFill>
              </a:rPr>
              <a:t>участники.</a:t>
            </a:r>
            <a:endParaRPr lang="ru-RU" sz="2400" dirty="0"/>
          </a:p>
        </p:txBody>
      </p:sp>
    </p:spTree>
    <p:extLst>
      <p:ext uri="{BB962C8B-B14F-4D97-AF65-F5344CB8AC3E}">
        <p14:creationId xmlns:p14="http://schemas.microsoft.com/office/powerpoint/2010/main" val="278420037"/>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960" y="167941"/>
            <a:ext cx="5927256" cy="936104"/>
          </a:xfrm>
        </p:spPr>
        <p:txBody>
          <a:bodyPr>
            <a:noAutofit/>
          </a:bodyPr>
          <a:lstStyle/>
          <a:p>
            <a:r>
              <a:rPr lang="ru-RU" sz="2800" b="1" dirty="0" smtClean="0">
                <a:solidFill>
                  <a:srgbClr val="0070C0"/>
                </a:solidFill>
              </a:rPr>
              <a:t>Упражнение «</a:t>
            </a:r>
            <a:r>
              <a:rPr lang="ru-RU" sz="2800" b="1" dirty="0">
                <a:solidFill>
                  <a:srgbClr val="0070C0"/>
                </a:solidFill>
              </a:rPr>
              <a:t>Мой герой»</a:t>
            </a:r>
            <a:r>
              <a:rPr lang="ru-RU" sz="2800" dirty="0">
                <a:solidFill>
                  <a:srgbClr val="0070C0"/>
                </a:solidFill>
              </a:rPr>
              <a:t/>
            </a:r>
            <a:br>
              <a:rPr lang="ru-RU" sz="2800" dirty="0">
                <a:solidFill>
                  <a:srgbClr val="0070C0"/>
                </a:solidFill>
              </a:rPr>
            </a:br>
            <a:endParaRPr lang="ru-RU" sz="2000" dirty="0">
              <a:solidFill>
                <a:srgbClr val="0070C0"/>
              </a:solidFill>
            </a:endParaRPr>
          </a:p>
        </p:txBody>
      </p:sp>
      <p:sp>
        <p:nvSpPr>
          <p:cNvPr id="4" name="Прямоугольник 3"/>
          <p:cNvSpPr/>
          <p:nvPr/>
        </p:nvSpPr>
        <p:spPr>
          <a:xfrm>
            <a:off x="326006" y="1556792"/>
            <a:ext cx="8568952" cy="1107996"/>
          </a:xfrm>
          <a:prstGeom prst="rect">
            <a:avLst/>
          </a:prstGeom>
        </p:spPr>
        <p:txBody>
          <a:bodyPr wrap="square">
            <a:spAutoFit/>
          </a:bodyPr>
          <a:lstStyle/>
          <a:p>
            <a:r>
              <a:rPr lang="ru-RU" sz="2200" b="1" dirty="0">
                <a:solidFill>
                  <a:srgbClr val="CC0099"/>
                </a:solidFill>
              </a:rPr>
              <a:t>Ребятам предлагается выбрать </a:t>
            </a:r>
            <a:r>
              <a:rPr lang="ru-RU" sz="2200" b="1" dirty="0" smtClean="0">
                <a:solidFill>
                  <a:srgbClr val="CC0099"/>
                </a:solidFill>
              </a:rPr>
              <a:t>1-2 </a:t>
            </a:r>
            <a:r>
              <a:rPr lang="ru-RU" sz="2200" b="1" dirty="0">
                <a:solidFill>
                  <a:srgbClr val="CC0099"/>
                </a:solidFill>
              </a:rPr>
              <a:t>карточки с изображением </a:t>
            </a:r>
            <a:r>
              <a:rPr lang="ru-RU" sz="2200" b="1" dirty="0" smtClean="0">
                <a:solidFill>
                  <a:srgbClr val="CC0099"/>
                </a:solidFill>
              </a:rPr>
              <a:t>героев. </a:t>
            </a:r>
            <a:r>
              <a:rPr lang="ru-RU" sz="2200" b="1" dirty="0">
                <a:solidFill>
                  <a:srgbClr val="CC0099"/>
                </a:solidFill>
              </a:rPr>
              <a:t>Карточки готовятся заранее: герои мультфильмов, рисунки животных, фантастические персонажи</a:t>
            </a:r>
            <a:r>
              <a:rPr lang="ru-RU" sz="2200" b="1" dirty="0" smtClean="0">
                <a:solidFill>
                  <a:srgbClr val="CC0099"/>
                </a:solidFill>
              </a:rPr>
              <a:t>.</a:t>
            </a:r>
            <a:endParaRPr lang="ru-RU" sz="2200" b="1" dirty="0">
              <a:solidFill>
                <a:srgbClr val="CC0099"/>
              </a:solidFill>
            </a:endParaRPr>
          </a:p>
        </p:txBody>
      </p:sp>
      <p:sp>
        <p:nvSpPr>
          <p:cNvPr id="3" name="Прямоугольник 2"/>
          <p:cNvSpPr/>
          <p:nvPr/>
        </p:nvSpPr>
        <p:spPr>
          <a:xfrm flipH="1">
            <a:off x="6932262" y="169535"/>
            <a:ext cx="2088231" cy="369332"/>
          </a:xfrm>
          <a:prstGeom prst="rect">
            <a:avLst/>
          </a:prstGeom>
        </p:spPr>
        <p:txBody>
          <a:bodyPr wrap="square">
            <a:spAutoFit/>
          </a:bodyPr>
          <a:lstStyle/>
          <a:p>
            <a:pPr algn="ctr"/>
            <a:r>
              <a:rPr lang="ru-RU" b="1" dirty="0" smtClean="0">
                <a:solidFill>
                  <a:srgbClr val="0070C0"/>
                </a:solidFill>
              </a:rPr>
              <a:t>В малых группах</a:t>
            </a:r>
          </a:p>
        </p:txBody>
      </p:sp>
      <p:pic>
        <p:nvPicPr>
          <p:cNvPr id="2050" name="Picture 2" descr="https://www.koliaski-krovatki.ru/upload/medialibrary/dad/477wz2sn8u1ein2jd2zornpl2mt5h0sg.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6077" y="2482745"/>
            <a:ext cx="3744416" cy="267777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26006" y="2838995"/>
            <a:ext cx="4744021" cy="2462213"/>
          </a:xfrm>
          <a:prstGeom prst="rect">
            <a:avLst/>
          </a:prstGeom>
        </p:spPr>
        <p:txBody>
          <a:bodyPr wrap="square">
            <a:spAutoFit/>
          </a:bodyPr>
          <a:lstStyle/>
          <a:p>
            <a:r>
              <a:rPr lang="ru-RU" sz="2200" b="1" dirty="0">
                <a:solidFill>
                  <a:srgbClr val="CC0099"/>
                </a:solidFill>
              </a:rPr>
              <a:t>Задание: придумать, как героя зовут, где он живёт, чем занимается, что любит, кто его друзья, семья, какие у него проблемы, каков образ жизни и т.д. Затем члены группы обсуждают, что с героем может быть в будущем, как ему помочь, дают советы герою. </a:t>
            </a:r>
            <a:endParaRPr lang="ru-RU" sz="2200" b="1" dirty="0">
              <a:solidFill>
                <a:srgbClr val="FF0000"/>
              </a:solidFill>
            </a:endParaRPr>
          </a:p>
        </p:txBody>
      </p:sp>
      <p:sp>
        <p:nvSpPr>
          <p:cNvPr id="6" name="Прямоугольник 5"/>
          <p:cNvSpPr/>
          <p:nvPr/>
        </p:nvSpPr>
        <p:spPr>
          <a:xfrm>
            <a:off x="287292" y="5301208"/>
            <a:ext cx="8568951" cy="1107996"/>
          </a:xfrm>
          <a:prstGeom prst="rect">
            <a:avLst/>
          </a:prstGeom>
        </p:spPr>
        <p:txBody>
          <a:bodyPr wrap="square">
            <a:spAutoFit/>
          </a:bodyPr>
          <a:lstStyle/>
          <a:p>
            <a:r>
              <a:rPr lang="ru-RU" sz="2200" b="1" dirty="0">
                <a:solidFill>
                  <a:srgbClr val="CC0099"/>
                </a:solidFill>
              </a:rPr>
              <a:t>В ходе описания подростки неосознанно проецируют на героя свои личностные качества, проблемы, проговаривают, анализируют, могут «взглянуть» на себя со стороны. </a:t>
            </a:r>
          </a:p>
        </p:txBody>
      </p:sp>
      <p:sp>
        <p:nvSpPr>
          <p:cNvPr id="7" name="Прямоугольник 6"/>
          <p:cNvSpPr/>
          <p:nvPr/>
        </p:nvSpPr>
        <p:spPr>
          <a:xfrm>
            <a:off x="326006" y="910461"/>
            <a:ext cx="8278442" cy="707886"/>
          </a:xfrm>
          <a:prstGeom prst="rect">
            <a:avLst/>
          </a:prstGeom>
        </p:spPr>
        <p:txBody>
          <a:bodyPr wrap="square">
            <a:spAutoFit/>
          </a:bodyPr>
          <a:lstStyle/>
          <a:p>
            <a:r>
              <a:rPr lang="ru-RU" sz="2000" b="1" dirty="0">
                <a:solidFill>
                  <a:srgbClr val="009900"/>
                </a:solidFill>
              </a:rPr>
              <a:t>Цель: выработка умения анализировать поступки, прогнозировать их последствия.</a:t>
            </a:r>
          </a:p>
        </p:txBody>
      </p:sp>
    </p:spTree>
    <p:extLst>
      <p:ext uri="{BB962C8B-B14F-4D97-AF65-F5344CB8AC3E}">
        <p14:creationId xmlns:p14="http://schemas.microsoft.com/office/powerpoint/2010/main" val="1839018444"/>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6600"/>
            </a:gs>
            <a:gs pos="50000">
              <a:srgbClr val="FFFF00"/>
            </a:gs>
            <a:gs pos="100000">
              <a:srgbClr val="FFFF66"/>
            </a:gs>
          </a:gsLst>
          <a:lin ang="36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rot="19536899">
            <a:off x="474700" y="1530351"/>
            <a:ext cx="7570156" cy="2796835"/>
          </a:xfrm>
        </p:spPr>
        <p:txBody>
          <a:bodyPr>
            <a:noAutofit/>
          </a:bodyPr>
          <a:lstStyle/>
          <a:p>
            <a:pPr>
              <a:tabLst>
                <a:tab pos="4302125" algn="l"/>
              </a:tabLst>
            </a:pPr>
            <a:r>
              <a:rPr lang="ru-RU" sz="9600" b="1" dirty="0" smtClean="0">
                <a:solidFill>
                  <a:srgbClr val="CC0099"/>
                </a:solidFill>
                <a:effectLst>
                  <a:outerShdw blurRad="38100" dist="38100" dir="2700000" algn="tl">
                    <a:srgbClr val="000000">
                      <a:alpha val="43137"/>
                    </a:srgbClr>
                  </a:outerShdw>
                </a:effectLst>
              </a:rPr>
              <a:t>Спасибо </a:t>
            </a:r>
            <a:br>
              <a:rPr lang="ru-RU" sz="9600" b="1" dirty="0" smtClean="0">
                <a:solidFill>
                  <a:srgbClr val="CC0099"/>
                </a:solidFill>
                <a:effectLst>
                  <a:outerShdw blurRad="38100" dist="38100" dir="2700000" algn="tl">
                    <a:srgbClr val="000000">
                      <a:alpha val="43137"/>
                    </a:srgbClr>
                  </a:outerShdw>
                </a:effectLst>
              </a:rPr>
            </a:br>
            <a:r>
              <a:rPr lang="ru-RU" sz="9600" b="1" dirty="0" smtClean="0">
                <a:solidFill>
                  <a:srgbClr val="CC0099"/>
                </a:solidFill>
                <a:effectLst>
                  <a:outerShdw blurRad="38100" dist="38100" dir="2700000" algn="tl">
                    <a:srgbClr val="000000">
                      <a:alpha val="43137"/>
                    </a:srgbClr>
                  </a:outerShdw>
                </a:effectLst>
              </a:rPr>
              <a:t>за внимание!</a:t>
            </a:r>
            <a:endParaRPr lang="ru-RU" sz="9600" b="1" dirty="0">
              <a:solidFill>
                <a:srgbClr val="CC0099"/>
              </a:solidFill>
              <a:effectLst>
                <a:outerShdw blurRad="38100" dist="38100" dir="2700000" algn="tl">
                  <a:srgbClr val="000000">
                    <a:alpha val="43137"/>
                  </a:srgbClr>
                </a:outerShdw>
              </a:effectLst>
            </a:endParaRPr>
          </a:p>
        </p:txBody>
      </p:sp>
      <p:pic>
        <p:nvPicPr>
          <p:cNvPr id="7176" name="Picture 8" descr="https://catherineasquithgallery.com/uploads/posts/2021-02/1613151090_3-p-krasivie-risunki-na-zheltom-fone-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534373">
            <a:off x="4207394" y="3663610"/>
            <a:ext cx="3968441"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8932403"/>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9242" y="260648"/>
            <a:ext cx="4863239" cy="359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Заголовок 1"/>
          <p:cNvSpPr>
            <a:spLocks noGrp="1"/>
          </p:cNvSpPr>
          <p:nvPr>
            <p:ph type="title"/>
          </p:nvPr>
        </p:nvSpPr>
        <p:spPr>
          <a:xfrm>
            <a:off x="467544" y="4365104"/>
            <a:ext cx="8229600" cy="1252728"/>
          </a:xfrm>
        </p:spPr>
        <p:txBody>
          <a:bodyPr>
            <a:normAutofit fontScale="90000"/>
          </a:bodyPr>
          <a:lstStyle/>
          <a:p>
            <a:r>
              <a:rPr lang="ru-RU" i="1" dirty="0" smtClean="0"/>
              <a:t/>
            </a:r>
            <a:br>
              <a:rPr lang="ru-RU" i="1" dirty="0" smtClean="0"/>
            </a:br>
            <a:r>
              <a:rPr lang="ru-RU" i="1" dirty="0" smtClean="0">
                <a:solidFill>
                  <a:srgbClr val="CC0099"/>
                </a:solidFill>
              </a:rPr>
              <a:t>«</a:t>
            </a:r>
            <a:r>
              <a:rPr lang="ru-RU" sz="3600" b="1" i="1" dirty="0">
                <a:solidFill>
                  <a:srgbClr val="CC0099"/>
                </a:solidFill>
              </a:rPr>
              <a:t>Трудные подростки – подростки, </a:t>
            </a:r>
            <a:br>
              <a:rPr lang="ru-RU" sz="3600" b="1" i="1" dirty="0">
                <a:solidFill>
                  <a:srgbClr val="CC0099"/>
                </a:solidFill>
              </a:rPr>
            </a:br>
            <a:r>
              <a:rPr lang="ru-RU" sz="3600" b="1" i="1" dirty="0" smtClean="0">
                <a:solidFill>
                  <a:srgbClr val="CC0099"/>
                </a:solidFill>
              </a:rPr>
              <a:t>с </a:t>
            </a:r>
            <a:r>
              <a:rPr lang="ru-RU" sz="3600" b="1" i="1" dirty="0">
                <a:solidFill>
                  <a:srgbClr val="CC0099"/>
                </a:solidFill>
              </a:rPr>
              <a:t>которыми трудно.</a:t>
            </a:r>
            <a:r>
              <a:rPr lang="ru-RU" sz="3600" b="1" dirty="0">
                <a:solidFill>
                  <a:srgbClr val="CC0099"/>
                </a:solidFill>
              </a:rPr>
              <a:t/>
            </a:r>
            <a:br>
              <a:rPr lang="ru-RU" sz="3600" b="1" dirty="0">
                <a:solidFill>
                  <a:srgbClr val="CC0099"/>
                </a:solidFill>
              </a:rPr>
            </a:br>
            <a:r>
              <a:rPr lang="ru-RU" sz="3600" b="1" i="1" dirty="0">
                <a:solidFill>
                  <a:srgbClr val="CC0099"/>
                </a:solidFill>
              </a:rPr>
              <a:t>Трудные подростки – подростки, </a:t>
            </a:r>
            <a:r>
              <a:rPr lang="ru-RU" sz="3600" b="1" i="1" dirty="0" smtClean="0">
                <a:solidFill>
                  <a:srgbClr val="CC0099"/>
                </a:solidFill>
              </a:rPr>
              <a:t/>
            </a:r>
            <a:br>
              <a:rPr lang="ru-RU" sz="3600" b="1" i="1" dirty="0" smtClean="0">
                <a:solidFill>
                  <a:srgbClr val="CC0099"/>
                </a:solidFill>
              </a:rPr>
            </a:br>
            <a:r>
              <a:rPr lang="ru-RU" sz="3600" b="1" i="1" dirty="0" smtClean="0">
                <a:solidFill>
                  <a:srgbClr val="CC0099"/>
                </a:solidFill>
              </a:rPr>
              <a:t>которым </a:t>
            </a:r>
            <a:r>
              <a:rPr lang="ru-RU" sz="3600" b="1" i="1" dirty="0">
                <a:solidFill>
                  <a:srgbClr val="CC0099"/>
                </a:solidFill>
              </a:rPr>
              <a:t>трудно»</a:t>
            </a:r>
            <a:r>
              <a:rPr lang="ru-RU" sz="3600" b="1" dirty="0">
                <a:solidFill>
                  <a:srgbClr val="CC0099"/>
                </a:solidFill>
              </a:rPr>
              <a:t/>
            </a:r>
            <a:br>
              <a:rPr lang="ru-RU" sz="3600" b="1" dirty="0">
                <a:solidFill>
                  <a:srgbClr val="CC0099"/>
                </a:solidFill>
              </a:rPr>
            </a:br>
            <a:endParaRPr lang="ru-RU" sz="3600" b="1" dirty="0">
              <a:solidFill>
                <a:srgbClr val="CC0099"/>
              </a:solidFill>
            </a:endParaRPr>
          </a:p>
        </p:txBody>
      </p:sp>
    </p:spTree>
    <p:extLst>
      <p:ext uri="{BB962C8B-B14F-4D97-AF65-F5344CB8AC3E}">
        <p14:creationId xmlns:p14="http://schemas.microsoft.com/office/powerpoint/2010/main" val="1639071361"/>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147248" cy="1944216"/>
          </a:xfrm>
        </p:spPr>
        <p:txBody>
          <a:bodyPr>
            <a:normAutofit fontScale="90000"/>
          </a:bodyPr>
          <a:lstStyle/>
          <a:p>
            <a:r>
              <a:rPr lang="ru-RU" dirty="0" smtClean="0"/>
              <a:t/>
            </a:r>
            <a:br>
              <a:rPr lang="ru-RU" dirty="0" smtClean="0"/>
            </a:br>
            <a:r>
              <a:rPr lang="ru-RU" b="1" dirty="0" smtClean="0">
                <a:solidFill>
                  <a:srgbClr val="D60093"/>
                </a:solidFill>
              </a:rPr>
              <a:t>Работа с девиацией </a:t>
            </a:r>
            <a:br>
              <a:rPr lang="ru-RU" b="1" dirty="0" smtClean="0">
                <a:solidFill>
                  <a:srgbClr val="D60093"/>
                </a:solidFill>
              </a:rPr>
            </a:br>
            <a:r>
              <a:rPr lang="ru-RU" b="1" dirty="0" smtClean="0">
                <a:solidFill>
                  <a:srgbClr val="D60093"/>
                </a:solidFill>
              </a:rPr>
              <a:t>= </a:t>
            </a:r>
            <a:br>
              <a:rPr lang="ru-RU" b="1" dirty="0" smtClean="0">
                <a:solidFill>
                  <a:srgbClr val="D60093"/>
                </a:solidFill>
              </a:rPr>
            </a:br>
            <a:r>
              <a:rPr lang="ru-RU" b="1" dirty="0" smtClean="0">
                <a:solidFill>
                  <a:srgbClr val="D60093"/>
                </a:solidFill>
              </a:rPr>
              <a:t>помощь в социализации!</a:t>
            </a:r>
            <a:endParaRPr lang="ru-RU" b="1" dirty="0">
              <a:solidFill>
                <a:srgbClr val="D60093"/>
              </a:solidFill>
            </a:endParaRPr>
          </a:p>
        </p:txBody>
      </p:sp>
      <p:sp>
        <p:nvSpPr>
          <p:cNvPr id="4" name="Заголовок 1"/>
          <p:cNvSpPr txBox="1">
            <a:spLocks/>
          </p:cNvSpPr>
          <p:nvPr/>
        </p:nvSpPr>
        <p:spPr>
          <a:xfrm>
            <a:off x="5155255" y="3915697"/>
            <a:ext cx="3168352" cy="165744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D60093"/>
                </a:solidFill>
              </a:rPr>
              <a:t>Позитивно-ориентированный </a:t>
            </a:r>
            <a:r>
              <a:rPr lang="ru-RU" sz="2800" b="1" dirty="0" smtClean="0">
                <a:solidFill>
                  <a:srgbClr val="D60093"/>
                </a:solidFill>
              </a:rPr>
              <a:t>подход</a:t>
            </a:r>
            <a:endParaRPr lang="ru-RU" sz="2800" dirty="0">
              <a:solidFill>
                <a:srgbClr val="D60093"/>
              </a:solidFill>
            </a:endParaRPr>
          </a:p>
        </p:txBody>
      </p:sp>
      <p:sp>
        <p:nvSpPr>
          <p:cNvPr id="5" name="Заголовок 1"/>
          <p:cNvSpPr txBox="1">
            <a:spLocks/>
          </p:cNvSpPr>
          <p:nvPr/>
        </p:nvSpPr>
        <p:spPr>
          <a:xfrm>
            <a:off x="1151132" y="4257720"/>
            <a:ext cx="324036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D60093"/>
                </a:solidFill>
              </a:rPr>
              <a:t>Негативно-ориентированный (проблемно-ориентированный) подход </a:t>
            </a:r>
            <a:endParaRPr lang="ru-RU" sz="2800" dirty="0">
              <a:solidFill>
                <a:srgbClr val="D60093"/>
              </a:solidFill>
            </a:endParaRPr>
          </a:p>
        </p:txBody>
      </p:sp>
      <p:sp>
        <p:nvSpPr>
          <p:cNvPr id="6" name="Стрелка вниз 5"/>
          <p:cNvSpPr/>
          <p:nvPr/>
        </p:nvSpPr>
        <p:spPr>
          <a:xfrm>
            <a:off x="2528996" y="270892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a:off x="6288911" y="2744257"/>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241445845"/>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трелка вправо 4"/>
          <p:cNvSpPr/>
          <p:nvPr/>
        </p:nvSpPr>
        <p:spPr>
          <a:xfrm>
            <a:off x="7092280" y="512781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rot="5400000">
            <a:off x="1348524" y="4898371"/>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rot="10800000" flipV="1">
            <a:off x="2555776" y="5034657"/>
            <a:ext cx="1512168" cy="646331"/>
          </a:xfrm>
          <a:prstGeom prst="rect">
            <a:avLst/>
          </a:prstGeom>
        </p:spPr>
        <p:txBody>
          <a:bodyPr wrap="square">
            <a:spAutoFit/>
          </a:bodyPr>
          <a:lstStyle/>
          <a:p>
            <a:pPr algn="ctr"/>
            <a:r>
              <a:rPr lang="ru-RU" sz="3600" b="1" dirty="0" smtClean="0">
                <a:solidFill>
                  <a:srgbClr val="0070C0"/>
                </a:solidFill>
              </a:rPr>
              <a:t>Верно </a:t>
            </a:r>
            <a:endParaRPr lang="ru-RU" sz="3600" b="1" dirty="0">
              <a:solidFill>
                <a:srgbClr val="0070C0"/>
              </a:solidFill>
            </a:endParaRPr>
          </a:p>
        </p:txBody>
      </p:sp>
      <p:sp>
        <p:nvSpPr>
          <p:cNvPr id="8" name="Прямоугольник 7"/>
          <p:cNvSpPr/>
          <p:nvPr/>
        </p:nvSpPr>
        <p:spPr>
          <a:xfrm rot="10800000" flipV="1">
            <a:off x="4499992" y="5041209"/>
            <a:ext cx="2243006" cy="646331"/>
          </a:xfrm>
          <a:prstGeom prst="rect">
            <a:avLst/>
          </a:prstGeom>
        </p:spPr>
        <p:txBody>
          <a:bodyPr wrap="square">
            <a:spAutoFit/>
          </a:bodyPr>
          <a:lstStyle/>
          <a:p>
            <a:pPr algn="ctr"/>
            <a:r>
              <a:rPr lang="ru-RU" sz="3600" b="1" dirty="0" smtClean="0">
                <a:solidFill>
                  <a:srgbClr val="0070C0"/>
                </a:solidFill>
              </a:rPr>
              <a:t>Неверно</a:t>
            </a:r>
            <a:r>
              <a:rPr lang="ru-RU" sz="3600" b="1" dirty="0" smtClean="0"/>
              <a:t> </a:t>
            </a:r>
            <a:endParaRPr lang="ru-RU" sz="3600" b="1" dirty="0"/>
          </a:p>
        </p:txBody>
      </p:sp>
      <p:pic>
        <p:nvPicPr>
          <p:cNvPr id="9" name="Picture 2" descr="https://avatars.mds.yandex.net/i?id=209199d33374c52b44b9502d3b1c8427_l-5233664-images-thumbs&amp;n=1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658" b="96394" l="0" r="94375"/>
                    </a14:imgEffect>
                  </a14:imgLayer>
                </a14:imgProps>
              </a:ext>
              <a:ext uri="{28A0092B-C50C-407E-A947-70E740481C1C}">
                <a14:useLocalDpi xmlns:a14="http://schemas.microsoft.com/office/drawing/2010/main" val="0"/>
              </a:ext>
            </a:extLst>
          </a:blip>
          <a:srcRect/>
          <a:stretch>
            <a:fillRect/>
          </a:stretch>
        </p:blipFill>
        <p:spPr bwMode="auto">
          <a:xfrm>
            <a:off x="323528" y="260648"/>
            <a:ext cx="1038733" cy="144016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080044" y="476672"/>
            <a:ext cx="5660307" cy="954107"/>
          </a:xfrm>
          <a:prstGeom prst="rect">
            <a:avLst/>
          </a:prstGeom>
        </p:spPr>
        <p:txBody>
          <a:bodyPr wrap="square">
            <a:spAutoFit/>
          </a:bodyPr>
          <a:lstStyle/>
          <a:p>
            <a:pPr algn="ctr"/>
            <a:r>
              <a:rPr lang="ru-RU" sz="2800" b="1" dirty="0">
                <a:solidFill>
                  <a:srgbClr val="0070C0"/>
                </a:solidFill>
                <a:latin typeface="Times New Roman" pitchFamily="18" charset="0"/>
                <a:cs typeface="Times New Roman" pitchFamily="18" charset="0"/>
              </a:rPr>
              <a:t>Правовая</a:t>
            </a:r>
            <a:r>
              <a:rPr lang="ru-RU" sz="2800" b="1" dirty="0">
                <a:solidFill>
                  <a:srgbClr val="0070C0"/>
                </a:solidFill>
              </a:rPr>
              <a:t> викторина </a:t>
            </a:r>
            <a:endParaRPr lang="ru-RU" sz="2800" b="1" dirty="0" smtClean="0">
              <a:solidFill>
                <a:srgbClr val="0070C0"/>
              </a:solidFill>
            </a:endParaRPr>
          </a:p>
          <a:p>
            <a:pPr algn="ctr"/>
            <a:r>
              <a:rPr lang="ru-RU" sz="2800" b="1" dirty="0" smtClean="0">
                <a:solidFill>
                  <a:srgbClr val="0070C0"/>
                </a:solidFill>
              </a:rPr>
              <a:t>«</a:t>
            </a:r>
            <a:r>
              <a:rPr lang="ru-RU" sz="2800" b="1" dirty="0">
                <a:solidFill>
                  <a:srgbClr val="0070C0"/>
                </a:solidFill>
              </a:rPr>
              <a:t>Чья сторона?»</a:t>
            </a:r>
            <a:endParaRPr lang="ru-RU" sz="2800" dirty="0">
              <a:solidFill>
                <a:srgbClr val="0070C0"/>
              </a:solidFill>
            </a:endParaRPr>
          </a:p>
        </p:txBody>
      </p:sp>
      <p:sp>
        <p:nvSpPr>
          <p:cNvPr id="3" name="Прямоугольник 2"/>
          <p:cNvSpPr/>
          <p:nvPr/>
        </p:nvSpPr>
        <p:spPr>
          <a:xfrm>
            <a:off x="831349" y="1988840"/>
            <a:ext cx="7689546" cy="1754326"/>
          </a:xfrm>
          <a:prstGeom prst="rect">
            <a:avLst/>
          </a:prstGeom>
        </p:spPr>
        <p:txBody>
          <a:bodyPr wrap="square">
            <a:spAutoFit/>
          </a:bodyPr>
          <a:lstStyle/>
          <a:p>
            <a:r>
              <a:rPr lang="ru-RU" sz="3600" b="1" dirty="0">
                <a:solidFill>
                  <a:srgbClr val="CC0099"/>
                </a:solidFill>
              </a:rPr>
              <a:t>1. Верно ли, что уголовная ответственность наступает с 16 лет, а административная с 14 лет? </a:t>
            </a:r>
          </a:p>
        </p:txBody>
      </p:sp>
    </p:spTree>
    <p:extLst>
      <p:ext uri="{BB962C8B-B14F-4D97-AF65-F5344CB8AC3E}">
        <p14:creationId xmlns:p14="http://schemas.microsoft.com/office/powerpoint/2010/main" val="1627512619"/>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63687" y="476672"/>
            <a:ext cx="6984775" cy="2308324"/>
          </a:xfrm>
          <a:prstGeom prst="rect">
            <a:avLst/>
          </a:prstGeom>
        </p:spPr>
        <p:txBody>
          <a:bodyPr wrap="square">
            <a:spAutoFit/>
          </a:bodyPr>
          <a:lstStyle/>
          <a:p>
            <a:r>
              <a:rPr lang="ru-RU" sz="2400" b="1" dirty="0">
                <a:solidFill>
                  <a:srgbClr val="D60093"/>
                </a:solidFill>
              </a:rPr>
              <a:t>2</a:t>
            </a:r>
            <a:r>
              <a:rPr lang="ru-RU" sz="2400" b="1" dirty="0" smtClean="0">
                <a:solidFill>
                  <a:srgbClr val="D60093"/>
                </a:solidFill>
              </a:rPr>
              <a:t>. </a:t>
            </a:r>
            <a:r>
              <a:rPr lang="ru-RU" sz="2400" b="1" dirty="0">
                <a:solidFill>
                  <a:srgbClr val="D60093"/>
                </a:solidFill>
              </a:rPr>
              <a:t>В классе учатся Петя и Ваня. Иван всё время старается задеть Петра, дразнит его, сбрасывает на пол вещи с парты, смеётся над Петром при одноклассниках, обзывает. Петя терпит издевательства несколько недель, пытается </a:t>
            </a:r>
            <a:r>
              <a:rPr lang="ru-RU" sz="2400" b="1" dirty="0" smtClean="0">
                <a:solidFill>
                  <a:srgbClr val="D60093"/>
                </a:solidFill>
              </a:rPr>
              <a:t>игнорировать конфликт. </a:t>
            </a:r>
            <a:endParaRPr lang="ru-RU" sz="2400" b="1" dirty="0">
              <a:solidFill>
                <a:srgbClr val="D60093"/>
              </a:solidFill>
            </a:endParaRPr>
          </a:p>
        </p:txBody>
      </p:sp>
      <p:sp>
        <p:nvSpPr>
          <p:cNvPr id="5" name="Стрелка вправо 4"/>
          <p:cNvSpPr/>
          <p:nvPr/>
        </p:nvSpPr>
        <p:spPr>
          <a:xfrm>
            <a:off x="7092280" y="512781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rot="5400000">
            <a:off x="1794552" y="495602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rot="10800000" flipV="1">
            <a:off x="2915816" y="5064409"/>
            <a:ext cx="1296144" cy="646331"/>
          </a:xfrm>
          <a:prstGeom prst="rect">
            <a:avLst/>
          </a:prstGeom>
        </p:spPr>
        <p:txBody>
          <a:bodyPr wrap="square">
            <a:spAutoFit/>
          </a:bodyPr>
          <a:lstStyle/>
          <a:p>
            <a:pPr algn="ctr"/>
            <a:r>
              <a:rPr lang="ru-RU" sz="3600" b="1" dirty="0" smtClean="0">
                <a:solidFill>
                  <a:srgbClr val="0070C0"/>
                </a:solidFill>
              </a:rPr>
              <a:t>Петя </a:t>
            </a:r>
            <a:endParaRPr lang="ru-RU" sz="3600" b="1" dirty="0">
              <a:solidFill>
                <a:srgbClr val="0070C0"/>
              </a:solidFill>
            </a:endParaRPr>
          </a:p>
        </p:txBody>
      </p:sp>
      <p:sp>
        <p:nvSpPr>
          <p:cNvPr id="8" name="Прямоугольник 7"/>
          <p:cNvSpPr/>
          <p:nvPr/>
        </p:nvSpPr>
        <p:spPr>
          <a:xfrm rot="10800000" flipV="1">
            <a:off x="5446854" y="5041209"/>
            <a:ext cx="1296145" cy="646331"/>
          </a:xfrm>
          <a:prstGeom prst="rect">
            <a:avLst/>
          </a:prstGeom>
        </p:spPr>
        <p:txBody>
          <a:bodyPr wrap="square">
            <a:spAutoFit/>
          </a:bodyPr>
          <a:lstStyle/>
          <a:p>
            <a:pPr algn="ctr"/>
            <a:r>
              <a:rPr lang="ru-RU" sz="3600" b="1" dirty="0" smtClean="0">
                <a:solidFill>
                  <a:srgbClr val="0070C0"/>
                </a:solidFill>
              </a:rPr>
              <a:t>Ваня</a:t>
            </a:r>
            <a:r>
              <a:rPr lang="ru-RU" sz="3600" b="1" dirty="0" smtClean="0"/>
              <a:t> </a:t>
            </a:r>
            <a:endParaRPr lang="ru-RU" sz="3600" b="1" dirty="0"/>
          </a:p>
        </p:txBody>
      </p:sp>
      <p:pic>
        <p:nvPicPr>
          <p:cNvPr id="2050" name="Picture 2" descr="https://avatars.mds.yandex.net/get-zen_doc/50840/pub_5d3ddd5b3f548700b23e2fdf_5d3ddddfe3062c00adeaf461/scale_1200"/>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1667" r="91364"/>
                    </a14:imgEffect>
                  </a14:imgLayer>
                </a14:imgProps>
              </a:ext>
              <a:ext uri="{28A0092B-C50C-407E-A947-70E740481C1C}">
                <a14:useLocalDpi xmlns:a14="http://schemas.microsoft.com/office/drawing/2010/main" val="0"/>
              </a:ext>
            </a:extLst>
          </a:blip>
          <a:srcRect/>
          <a:stretch>
            <a:fillRect/>
          </a:stretch>
        </p:blipFill>
        <p:spPr bwMode="auto">
          <a:xfrm rot="5400000">
            <a:off x="-296753" y="662228"/>
            <a:ext cx="2639425" cy="154766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85398" y="2639426"/>
            <a:ext cx="8712968" cy="2308324"/>
          </a:xfrm>
          <a:prstGeom prst="rect">
            <a:avLst/>
          </a:prstGeom>
        </p:spPr>
        <p:txBody>
          <a:bodyPr wrap="square">
            <a:spAutoFit/>
          </a:bodyPr>
          <a:lstStyle/>
          <a:p>
            <a:pPr algn="just"/>
            <a:r>
              <a:rPr lang="ru-RU" sz="2400" b="1" dirty="0">
                <a:solidFill>
                  <a:srgbClr val="D60093"/>
                </a:solidFill>
              </a:rPr>
              <a:t>При очередных издевательствах  не выдерживает и наносит удар Ивану в лицо. Ваня падает, ударяется и получает лёгкие телесные повреждения (гематомы, ссадины, ушиб). Кто из подростков окажется виновен в большей степени при вмешательстве правоохранительных органов? Кого поставят на учёт в инспекции по делам несовершеннолетних? </a:t>
            </a:r>
            <a:endParaRPr lang="ru-RU" sz="2400" dirty="0"/>
          </a:p>
        </p:txBody>
      </p:sp>
    </p:spTree>
    <p:extLst>
      <p:ext uri="{BB962C8B-B14F-4D97-AF65-F5344CB8AC3E}">
        <p14:creationId xmlns:p14="http://schemas.microsoft.com/office/powerpoint/2010/main" val="199023062"/>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36868" y="476485"/>
            <a:ext cx="6777624" cy="1938992"/>
          </a:xfrm>
          <a:prstGeom prst="rect">
            <a:avLst/>
          </a:prstGeom>
        </p:spPr>
        <p:txBody>
          <a:bodyPr wrap="square">
            <a:spAutoFit/>
          </a:bodyPr>
          <a:lstStyle/>
          <a:p>
            <a:r>
              <a:rPr lang="ru-RU" sz="2400" b="1" dirty="0">
                <a:solidFill>
                  <a:srgbClr val="D60093"/>
                </a:solidFill>
              </a:rPr>
              <a:t>3. Учащийся Николай (16 лет) неоднократно зарабатывал деньги, распространяя наркотические вещества. Очередной заказ на «дозу» получил из другого района города, где жил Алексей (14 </a:t>
            </a:r>
            <a:r>
              <a:rPr lang="ru-RU" sz="2400" b="1" dirty="0" smtClean="0">
                <a:solidFill>
                  <a:srgbClr val="D60093"/>
                </a:solidFill>
              </a:rPr>
              <a:t>лет), учащийся </a:t>
            </a:r>
            <a:r>
              <a:rPr lang="ru-RU" sz="2400" b="1" dirty="0">
                <a:solidFill>
                  <a:srgbClr val="D60093"/>
                </a:solidFill>
              </a:rPr>
              <a:t>8 класса. </a:t>
            </a:r>
          </a:p>
        </p:txBody>
      </p:sp>
      <p:sp>
        <p:nvSpPr>
          <p:cNvPr id="5" name="Стрелка вправо 4"/>
          <p:cNvSpPr/>
          <p:nvPr/>
        </p:nvSpPr>
        <p:spPr>
          <a:xfrm>
            <a:off x="7097431" y="526347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rot="5400000">
            <a:off x="1794552" y="495602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rot="10800000" flipV="1">
            <a:off x="2699790" y="5122058"/>
            <a:ext cx="2232247" cy="646331"/>
          </a:xfrm>
          <a:prstGeom prst="rect">
            <a:avLst/>
          </a:prstGeom>
        </p:spPr>
        <p:txBody>
          <a:bodyPr wrap="square">
            <a:spAutoFit/>
          </a:bodyPr>
          <a:lstStyle/>
          <a:p>
            <a:pPr algn="ctr"/>
            <a:r>
              <a:rPr lang="ru-RU" sz="3600" b="1" dirty="0" smtClean="0">
                <a:solidFill>
                  <a:srgbClr val="0070C0"/>
                </a:solidFill>
              </a:rPr>
              <a:t>Николаю</a:t>
            </a:r>
            <a:r>
              <a:rPr lang="ru-RU" sz="3600" b="1" dirty="0" smtClean="0"/>
              <a:t> </a:t>
            </a:r>
            <a:endParaRPr lang="ru-RU" sz="3600" b="1" dirty="0"/>
          </a:p>
        </p:txBody>
      </p:sp>
      <p:sp>
        <p:nvSpPr>
          <p:cNvPr id="8" name="Прямоугольник 7"/>
          <p:cNvSpPr/>
          <p:nvPr/>
        </p:nvSpPr>
        <p:spPr>
          <a:xfrm rot="10800000" flipV="1">
            <a:off x="5085436" y="5122059"/>
            <a:ext cx="1728190" cy="646331"/>
          </a:xfrm>
          <a:prstGeom prst="rect">
            <a:avLst/>
          </a:prstGeom>
        </p:spPr>
        <p:txBody>
          <a:bodyPr wrap="square">
            <a:spAutoFit/>
          </a:bodyPr>
          <a:lstStyle/>
          <a:p>
            <a:pPr algn="ctr"/>
            <a:r>
              <a:rPr lang="ru-RU" sz="3600" b="1" dirty="0" smtClean="0">
                <a:solidFill>
                  <a:srgbClr val="0070C0"/>
                </a:solidFill>
              </a:rPr>
              <a:t>Обоим</a:t>
            </a:r>
            <a:r>
              <a:rPr lang="ru-RU" sz="3600" b="1" dirty="0" smtClean="0"/>
              <a:t> </a:t>
            </a:r>
            <a:endParaRPr lang="ru-RU" sz="3600" b="1" dirty="0"/>
          </a:p>
        </p:txBody>
      </p:sp>
      <p:pic>
        <p:nvPicPr>
          <p:cNvPr id="4098" name="Picture 2" descr="https://media.istockphoto.com/vectors/hand-of-drug-dealer-gives-bag-with-narcotics-vector-id647410602?k=20&amp;m=647410602&amp;s=612x612&amp;w=0&amp;h=OQF05lkO5_t02p5M3YdlfNSd9DaT1agXnmAOfciUlK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907704" cy="181107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536" y="2434614"/>
            <a:ext cx="8280920" cy="2677656"/>
          </a:xfrm>
          <a:prstGeom prst="rect">
            <a:avLst/>
          </a:prstGeom>
        </p:spPr>
        <p:txBody>
          <a:bodyPr wrap="square">
            <a:spAutoFit/>
          </a:bodyPr>
          <a:lstStyle/>
          <a:p>
            <a:r>
              <a:rPr lang="ru-RU" sz="2400" b="1" dirty="0">
                <a:solidFill>
                  <a:srgbClr val="D60093"/>
                </a:solidFill>
              </a:rPr>
              <a:t>В школе Николай попросил Алексея по-дружески помочь и передать пакетик с «дозой» своему приятелю, так как Алексею по пути. Никакого материального вознаграждения восьмиклассник не получил. </a:t>
            </a:r>
          </a:p>
          <a:p>
            <a:r>
              <a:rPr lang="ru-RU" sz="2400" b="1" dirty="0">
                <a:solidFill>
                  <a:srgbClr val="D60093"/>
                </a:solidFill>
              </a:rPr>
              <a:t>При передаче наркотика Алексея задержали сотрудники милиции. Кому грозит уголовная ответственность: только Николаю или обоим ребятам?</a:t>
            </a:r>
          </a:p>
        </p:txBody>
      </p:sp>
    </p:spTree>
    <p:extLst>
      <p:ext uri="{BB962C8B-B14F-4D97-AF65-F5344CB8AC3E}">
        <p14:creationId xmlns:p14="http://schemas.microsoft.com/office/powerpoint/2010/main" val="797746075"/>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352928" cy="5544616"/>
          </a:xfrm>
        </p:spPr>
        <p:txBody>
          <a:bodyPr>
            <a:noAutofit/>
          </a:bodyPr>
          <a:lstStyle/>
          <a:p>
            <a:pPr algn="l"/>
            <a:r>
              <a:rPr lang="ru-RU" sz="2400" b="1" dirty="0" smtClean="0">
                <a:solidFill>
                  <a:srgbClr val="CC0099"/>
                </a:solidFill>
              </a:rPr>
              <a:t>Сущность позитивно-ориентированного подхода</a:t>
            </a:r>
            <a:r>
              <a:rPr lang="ru-RU" sz="2400" dirty="0" smtClean="0">
                <a:solidFill>
                  <a:srgbClr val="CC0099"/>
                </a:solidFill>
              </a:rPr>
              <a:t> </a:t>
            </a:r>
            <a:br>
              <a:rPr lang="ru-RU" sz="2400" dirty="0" smtClean="0">
                <a:solidFill>
                  <a:srgbClr val="CC0099"/>
                </a:solidFill>
              </a:rPr>
            </a:br>
            <a:r>
              <a:rPr lang="ru-RU" sz="2400" dirty="0" smtClean="0">
                <a:solidFill>
                  <a:srgbClr val="CC0099"/>
                </a:solidFill>
              </a:rPr>
              <a:t> </a:t>
            </a:r>
            <a:r>
              <a:rPr lang="ru-RU" sz="2400" dirty="0" smtClean="0">
                <a:solidFill>
                  <a:srgbClr val="0070C0"/>
                </a:solidFill>
              </a:rPr>
              <a:t>заключается </a:t>
            </a:r>
            <a:r>
              <a:rPr lang="ru-RU" sz="2400" dirty="0">
                <a:solidFill>
                  <a:srgbClr val="0070C0"/>
                </a:solidFill>
              </a:rPr>
              <a:t>в  </a:t>
            </a:r>
            <a:r>
              <a:rPr lang="ru-RU" sz="2400" b="1" dirty="0">
                <a:solidFill>
                  <a:srgbClr val="CC0099"/>
                </a:solidFill>
              </a:rPr>
              <a:t>замещении деструктивных  форм поведения на конструктивные</a:t>
            </a:r>
            <a:r>
              <a:rPr lang="ru-RU" sz="2400" dirty="0">
                <a:solidFill>
                  <a:srgbClr val="CC0099"/>
                </a:solidFill>
              </a:rPr>
              <a:t>. </a:t>
            </a:r>
            <a:r>
              <a:rPr lang="ru-RU" sz="2400" dirty="0" smtClean="0">
                <a:solidFill>
                  <a:srgbClr val="CC0099"/>
                </a:solidFill>
              </a:rPr>
              <a:t/>
            </a:r>
            <a:br>
              <a:rPr lang="ru-RU" sz="2400" dirty="0" smtClean="0">
                <a:solidFill>
                  <a:srgbClr val="CC0099"/>
                </a:solidFill>
              </a:rPr>
            </a:br>
            <a:r>
              <a:rPr lang="ru-RU" sz="2400" dirty="0" smtClean="0">
                <a:solidFill>
                  <a:srgbClr val="CC0099"/>
                </a:solidFill>
              </a:rPr>
              <a:t/>
            </a:r>
            <a:br>
              <a:rPr lang="ru-RU" sz="2400" dirty="0" smtClean="0">
                <a:solidFill>
                  <a:srgbClr val="CC0099"/>
                </a:solidFill>
              </a:rPr>
            </a:br>
            <a:r>
              <a:rPr lang="ru-RU" sz="2400" dirty="0" smtClean="0">
                <a:solidFill>
                  <a:srgbClr val="0070C0"/>
                </a:solidFill>
              </a:rPr>
              <a:t>Данное </a:t>
            </a:r>
            <a:r>
              <a:rPr lang="ru-RU" sz="2400" dirty="0">
                <a:solidFill>
                  <a:srgbClr val="0070C0"/>
                </a:solidFill>
              </a:rPr>
              <a:t>направление </a:t>
            </a:r>
            <a:r>
              <a:rPr lang="ru-RU" sz="2400" dirty="0" smtClean="0">
                <a:solidFill>
                  <a:srgbClr val="0070C0"/>
                </a:solidFill>
              </a:rPr>
              <a:t>работы требует</a:t>
            </a:r>
            <a:r>
              <a:rPr lang="ru-RU" sz="2400" dirty="0">
                <a:solidFill>
                  <a:srgbClr val="0070C0"/>
                </a:solidFill>
              </a:rPr>
              <a:t>:</a:t>
            </a:r>
            <a:br>
              <a:rPr lang="ru-RU" sz="2400" dirty="0">
                <a:solidFill>
                  <a:srgbClr val="0070C0"/>
                </a:solidFill>
              </a:rPr>
            </a:br>
            <a:r>
              <a:rPr lang="ru-RU" sz="2400" b="1" dirty="0" smtClean="0">
                <a:solidFill>
                  <a:srgbClr val="CC0099"/>
                </a:solidFill>
              </a:rPr>
              <a:t>1</a:t>
            </a:r>
            <a:r>
              <a:rPr lang="ru-RU" sz="2400" dirty="0" smtClean="0">
                <a:solidFill>
                  <a:srgbClr val="CC0099"/>
                </a:solidFill>
              </a:rPr>
              <a:t>.</a:t>
            </a:r>
            <a:r>
              <a:rPr lang="ru-RU" sz="2400" b="1" dirty="0" smtClean="0">
                <a:solidFill>
                  <a:srgbClr val="CC0099"/>
                </a:solidFill>
              </a:rPr>
              <a:t>изучения </a:t>
            </a:r>
            <a:r>
              <a:rPr lang="ru-RU" sz="2400" b="1" dirty="0">
                <a:solidFill>
                  <a:srgbClr val="CC0099"/>
                </a:solidFill>
              </a:rPr>
              <a:t>позитивных интересов и склонностей </a:t>
            </a:r>
            <a:r>
              <a:rPr lang="ru-RU" sz="2400" b="1" dirty="0" smtClean="0">
                <a:solidFill>
                  <a:srgbClr val="CC0099"/>
                </a:solidFill>
              </a:rPr>
              <a:t>учащегося; </a:t>
            </a:r>
            <a:br>
              <a:rPr lang="ru-RU" sz="2400" b="1" dirty="0" smtClean="0">
                <a:solidFill>
                  <a:srgbClr val="CC0099"/>
                </a:solidFill>
              </a:rPr>
            </a:br>
            <a:r>
              <a:rPr lang="ru-RU" sz="2400" b="1" dirty="0" smtClean="0">
                <a:solidFill>
                  <a:srgbClr val="CC0099"/>
                </a:solidFill>
              </a:rPr>
              <a:t>2</a:t>
            </a:r>
            <a:r>
              <a:rPr lang="ru-RU" sz="2400" b="1" dirty="0">
                <a:solidFill>
                  <a:srgbClr val="CC0099"/>
                </a:solidFill>
              </a:rPr>
              <a:t>. </a:t>
            </a:r>
            <a:r>
              <a:rPr lang="ru-RU" sz="2400" b="1" dirty="0" smtClean="0">
                <a:solidFill>
                  <a:srgbClr val="CC0099"/>
                </a:solidFill>
              </a:rPr>
              <a:t>вовлечения </a:t>
            </a:r>
            <a:r>
              <a:rPr lang="ru-RU" sz="2400" b="1" dirty="0">
                <a:solidFill>
                  <a:srgbClr val="CC0099"/>
                </a:solidFill>
              </a:rPr>
              <a:t>учащегося в позитивные виды деятельности </a:t>
            </a:r>
            <a:r>
              <a:rPr lang="ru-RU" sz="2400" dirty="0">
                <a:solidFill>
                  <a:srgbClr val="0070C0"/>
                </a:solidFill>
              </a:rPr>
              <a:t>в зависимости от выявленных </a:t>
            </a:r>
            <a:r>
              <a:rPr lang="ru-RU" sz="2400" dirty="0" smtClean="0">
                <a:solidFill>
                  <a:srgbClr val="0070C0"/>
                </a:solidFill>
              </a:rPr>
              <a:t>интересов. </a:t>
            </a:r>
            <a:r>
              <a:rPr lang="ru-RU" sz="2400" dirty="0">
                <a:solidFill>
                  <a:srgbClr val="CC0099"/>
                </a:solidFill>
              </a:rPr>
              <a:t/>
            </a:r>
            <a:br>
              <a:rPr lang="ru-RU" sz="2400" dirty="0">
                <a:solidFill>
                  <a:srgbClr val="CC0099"/>
                </a:solidFill>
              </a:rPr>
            </a:br>
            <a:r>
              <a:rPr lang="ru-RU" sz="2400" dirty="0" smtClean="0">
                <a:solidFill>
                  <a:srgbClr val="CC0099"/>
                </a:solidFill>
              </a:rPr>
              <a:t/>
            </a:r>
            <a:br>
              <a:rPr lang="ru-RU" sz="2400" dirty="0" smtClean="0">
                <a:solidFill>
                  <a:srgbClr val="CC0099"/>
                </a:solidFill>
              </a:rPr>
            </a:br>
            <a:r>
              <a:rPr lang="ru-RU" sz="2400" dirty="0" smtClean="0">
                <a:solidFill>
                  <a:srgbClr val="0070C0"/>
                </a:solidFill>
              </a:rPr>
              <a:t>Залог </a:t>
            </a:r>
            <a:r>
              <a:rPr lang="ru-RU" sz="2400" dirty="0">
                <a:solidFill>
                  <a:srgbClr val="0070C0"/>
                </a:solidFill>
              </a:rPr>
              <a:t>успеха </a:t>
            </a:r>
            <a:r>
              <a:rPr lang="ru-RU" sz="2400" dirty="0" smtClean="0">
                <a:solidFill>
                  <a:srgbClr val="0070C0"/>
                </a:solidFill>
              </a:rPr>
              <a:t>:</a:t>
            </a:r>
            <a:r>
              <a:rPr lang="ru-RU" sz="2400" dirty="0">
                <a:solidFill>
                  <a:srgbClr val="0070C0"/>
                </a:solidFill>
              </a:rPr>
              <a:t/>
            </a:r>
            <a:br>
              <a:rPr lang="ru-RU" sz="2400" dirty="0">
                <a:solidFill>
                  <a:srgbClr val="0070C0"/>
                </a:solidFill>
              </a:rPr>
            </a:br>
            <a:r>
              <a:rPr lang="ru-RU" sz="2400" b="1" dirty="0">
                <a:solidFill>
                  <a:srgbClr val="CC0099"/>
                </a:solidFill>
              </a:rPr>
              <a:t>- стимулирование интереса</a:t>
            </a:r>
            <a:r>
              <a:rPr lang="ru-RU" sz="2400" dirty="0">
                <a:solidFill>
                  <a:srgbClr val="CC0099"/>
                </a:solidFill>
              </a:rPr>
              <a:t> </a:t>
            </a:r>
            <a:r>
              <a:rPr lang="ru-RU" sz="2400" dirty="0" smtClean="0">
                <a:solidFill>
                  <a:srgbClr val="0070C0"/>
                </a:solidFill>
              </a:rPr>
              <a:t>ребёнка через интерактивные </a:t>
            </a:r>
            <a:r>
              <a:rPr lang="ru-RU" sz="2400" dirty="0">
                <a:solidFill>
                  <a:srgbClr val="0070C0"/>
                </a:solidFill>
              </a:rPr>
              <a:t>формы </a:t>
            </a:r>
            <a:r>
              <a:rPr lang="ru-RU" sz="2400" dirty="0" smtClean="0">
                <a:solidFill>
                  <a:srgbClr val="0070C0"/>
                </a:solidFill>
              </a:rPr>
              <a:t>работы; </a:t>
            </a:r>
            <a:r>
              <a:rPr lang="ru-RU" sz="2400" dirty="0" smtClean="0">
                <a:solidFill>
                  <a:srgbClr val="CC0099"/>
                </a:solidFill>
              </a:rPr>
              <a:t/>
            </a:r>
            <a:br>
              <a:rPr lang="ru-RU" sz="2400" dirty="0" smtClean="0">
                <a:solidFill>
                  <a:srgbClr val="CC0099"/>
                </a:solidFill>
              </a:rPr>
            </a:br>
            <a:r>
              <a:rPr lang="ru-RU" sz="2400" dirty="0" smtClean="0">
                <a:solidFill>
                  <a:srgbClr val="CC0099"/>
                </a:solidFill>
              </a:rPr>
              <a:t>- </a:t>
            </a:r>
            <a:r>
              <a:rPr lang="ru-RU" sz="2400" dirty="0">
                <a:solidFill>
                  <a:srgbClr val="CC0099"/>
                </a:solidFill>
              </a:rPr>
              <a:t>с</a:t>
            </a:r>
            <a:r>
              <a:rPr lang="ru-RU" sz="2400" b="1" dirty="0">
                <a:solidFill>
                  <a:srgbClr val="CC0099"/>
                </a:solidFill>
              </a:rPr>
              <a:t>оздание ситуации </a:t>
            </a:r>
            <a:r>
              <a:rPr lang="ru-RU" sz="2400" b="1" dirty="0" smtClean="0">
                <a:solidFill>
                  <a:srgbClr val="CC0099"/>
                </a:solidFill>
              </a:rPr>
              <a:t>успеха.</a:t>
            </a:r>
            <a:br>
              <a:rPr lang="ru-RU" sz="2400" b="1" dirty="0" smtClean="0">
                <a:solidFill>
                  <a:srgbClr val="CC0099"/>
                </a:solidFill>
              </a:rPr>
            </a:br>
            <a:r>
              <a:rPr lang="ru-RU" sz="2400" b="1" dirty="0" smtClean="0">
                <a:solidFill>
                  <a:srgbClr val="CC0099"/>
                </a:solidFill>
              </a:rPr>
              <a:t/>
            </a:r>
            <a:br>
              <a:rPr lang="ru-RU" sz="2400" b="1" dirty="0" smtClean="0">
                <a:solidFill>
                  <a:srgbClr val="CC0099"/>
                </a:solidFill>
              </a:rPr>
            </a:br>
            <a:r>
              <a:rPr lang="ru-RU" sz="2400" dirty="0" smtClean="0">
                <a:solidFill>
                  <a:srgbClr val="0070C0"/>
                </a:solidFill>
              </a:rPr>
              <a:t>Формы:</a:t>
            </a:r>
            <a:r>
              <a:rPr lang="ru-RU" sz="2400" b="1" dirty="0" smtClean="0">
                <a:solidFill>
                  <a:srgbClr val="CC0099"/>
                </a:solidFill>
              </a:rPr>
              <a:t/>
            </a:r>
            <a:br>
              <a:rPr lang="ru-RU" sz="2400" b="1" dirty="0" smtClean="0">
                <a:solidFill>
                  <a:srgbClr val="CC0099"/>
                </a:solidFill>
              </a:rPr>
            </a:br>
            <a:r>
              <a:rPr lang="ru-RU" sz="2400" b="1" dirty="0" smtClean="0">
                <a:solidFill>
                  <a:srgbClr val="CC0099"/>
                </a:solidFill>
              </a:rPr>
              <a:t>Общешкольные, в классе, в малых группах, индивидуально.</a:t>
            </a:r>
            <a:r>
              <a:rPr lang="ru-RU" sz="2400" b="1" dirty="0">
                <a:solidFill>
                  <a:srgbClr val="CC0099"/>
                </a:solidFill>
              </a:rPr>
              <a:t/>
            </a:r>
            <a:br>
              <a:rPr lang="ru-RU" sz="2400" b="1" dirty="0">
                <a:solidFill>
                  <a:srgbClr val="CC0099"/>
                </a:solidFill>
              </a:rPr>
            </a:br>
            <a:r>
              <a:rPr lang="ru-RU" sz="2400" dirty="0">
                <a:solidFill>
                  <a:srgbClr val="CC0099"/>
                </a:solidFill>
              </a:rPr>
              <a:t/>
            </a:r>
            <a:br>
              <a:rPr lang="ru-RU" sz="2400" dirty="0">
                <a:solidFill>
                  <a:srgbClr val="CC0099"/>
                </a:solidFill>
              </a:rPr>
            </a:br>
            <a:endParaRPr lang="ru-RU" sz="2400" b="1" dirty="0">
              <a:solidFill>
                <a:srgbClr val="CC0099"/>
              </a:solidFill>
            </a:endParaRPr>
          </a:p>
        </p:txBody>
      </p:sp>
    </p:spTree>
    <p:extLst>
      <p:ext uri="{BB962C8B-B14F-4D97-AF65-F5344CB8AC3E}">
        <p14:creationId xmlns:p14="http://schemas.microsoft.com/office/powerpoint/2010/main" val="3603198679"/>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5690" y="2403806"/>
            <a:ext cx="8032774" cy="2321338"/>
          </a:xfrm>
        </p:spPr>
        <p:txBody>
          <a:bodyPr>
            <a:normAutofit fontScale="92500"/>
          </a:bodyPr>
          <a:lstStyle/>
          <a:p>
            <a:r>
              <a:rPr lang="ru-RU" sz="2200" b="1" dirty="0">
                <a:solidFill>
                  <a:srgbClr val="D60093"/>
                </a:solidFill>
              </a:rPr>
              <a:t>включить подростка </a:t>
            </a:r>
            <a:r>
              <a:rPr lang="ru-RU" sz="2200" b="1" dirty="0" smtClean="0">
                <a:solidFill>
                  <a:srgbClr val="D60093"/>
                </a:solidFill>
              </a:rPr>
              <a:t>в </a:t>
            </a:r>
            <a:r>
              <a:rPr lang="ru-RU" sz="2200" b="1" dirty="0">
                <a:solidFill>
                  <a:srgbClr val="D60093"/>
                </a:solidFill>
              </a:rPr>
              <a:t>творческую </a:t>
            </a:r>
            <a:r>
              <a:rPr lang="ru-RU" sz="2200" b="1" dirty="0" smtClean="0">
                <a:solidFill>
                  <a:srgbClr val="D60093"/>
                </a:solidFill>
              </a:rPr>
              <a:t>в </a:t>
            </a:r>
            <a:r>
              <a:rPr lang="ru-RU" sz="2200" b="1" dirty="0">
                <a:solidFill>
                  <a:srgbClr val="D60093"/>
                </a:solidFill>
              </a:rPr>
              <a:t>группу </a:t>
            </a:r>
            <a:r>
              <a:rPr lang="ru-RU" sz="2200" b="1" dirty="0" smtClean="0">
                <a:solidFill>
                  <a:srgbClr val="D60093"/>
                </a:solidFill>
              </a:rPr>
              <a:t>учащихся;</a:t>
            </a:r>
          </a:p>
          <a:p>
            <a:r>
              <a:rPr lang="ru-RU" sz="2200" b="1" dirty="0" smtClean="0">
                <a:solidFill>
                  <a:srgbClr val="0070C0"/>
                </a:solidFill>
              </a:rPr>
              <a:t>выделить зону его личной </a:t>
            </a:r>
            <a:r>
              <a:rPr lang="ru-RU" sz="2200" b="1" dirty="0">
                <a:solidFill>
                  <a:srgbClr val="0070C0"/>
                </a:solidFill>
              </a:rPr>
              <a:t>ответственности в реализации акции</a:t>
            </a:r>
            <a:r>
              <a:rPr lang="ru-RU" sz="2200" b="1" dirty="0" smtClean="0">
                <a:solidFill>
                  <a:srgbClr val="0070C0"/>
                </a:solidFill>
              </a:rPr>
              <a:t>;</a:t>
            </a:r>
          </a:p>
          <a:p>
            <a:r>
              <a:rPr lang="ru-RU" sz="2200" b="1" dirty="0" smtClean="0">
                <a:solidFill>
                  <a:srgbClr val="D60093"/>
                </a:solidFill>
              </a:rPr>
              <a:t> дать </a:t>
            </a:r>
            <a:r>
              <a:rPr lang="ru-RU" sz="2200" b="1" dirty="0">
                <a:solidFill>
                  <a:srgbClr val="D60093"/>
                </a:solidFill>
              </a:rPr>
              <a:t>возможность «непопулярному» подростку почувствовать себя  значимым и компетентным среди сверстников; </a:t>
            </a:r>
            <a:endParaRPr lang="ru-RU" sz="2200" b="1" dirty="0" smtClean="0">
              <a:solidFill>
                <a:srgbClr val="D60093"/>
              </a:solidFill>
            </a:endParaRPr>
          </a:p>
          <a:p>
            <a:r>
              <a:rPr lang="ru-RU" sz="2200" b="1" dirty="0" smtClean="0">
                <a:solidFill>
                  <a:srgbClr val="0070C0"/>
                </a:solidFill>
              </a:rPr>
              <a:t>перенаправить </a:t>
            </a:r>
            <a:r>
              <a:rPr lang="ru-RU" sz="2200" b="1" dirty="0">
                <a:solidFill>
                  <a:srgbClr val="0070C0"/>
                </a:solidFill>
              </a:rPr>
              <a:t>«негативных лидеров» в</a:t>
            </a:r>
            <a:r>
              <a:rPr lang="ru-RU" sz="2200" b="1" dirty="0" smtClean="0">
                <a:solidFill>
                  <a:srgbClr val="0070C0"/>
                </a:solidFill>
              </a:rPr>
              <a:t> </a:t>
            </a:r>
            <a:r>
              <a:rPr lang="ru-RU" sz="2200" b="1" dirty="0">
                <a:solidFill>
                  <a:srgbClr val="0070C0"/>
                </a:solidFill>
              </a:rPr>
              <a:t>позитивный вектор.</a:t>
            </a:r>
            <a:br>
              <a:rPr lang="ru-RU" sz="2200" b="1" dirty="0">
                <a:solidFill>
                  <a:srgbClr val="0070C0"/>
                </a:solidFill>
              </a:rPr>
            </a:br>
            <a:endParaRPr lang="ru-RU" sz="2200" b="1" dirty="0">
              <a:solidFill>
                <a:srgbClr val="0070C0"/>
              </a:solidFill>
            </a:endParaRPr>
          </a:p>
        </p:txBody>
      </p:sp>
      <p:sp>
        <p:nvSpPr>
          <p:cNvPr id="4" name="Прямоугольник 3"/>
          <p:cNvSpPr/>
          <p:nvPr/>
        </p:nvSpPr>
        <p:spPr>
          <a:xfrm>
            <a:off x="696862" y="1757475"/>
            <a:ext cx="3577405" cy="646331"/>
          </a:xfrm>
          <a:prstGeom prst="rect">
            <a:avLst/>
          </a:prstGeom>
        </p:spPr>
        <p:txBody>
          <a:bodyPr wrap="square">
            <a:spAutoFit/>
          </a:bodyPr>
          <a:lstStyle/>
          <a:p>
            <a:r>
              <a:rPr lang="ru-RU" sz="3600" b="1" dirty="0">
                <a:solidFill>
                  <a:srgbClr val="D60093"/>
                </a:solidFill>
              </a:rPr>
              <a:t>Задачи:</a:t>
            </a:r>
            <a:endParaRPr lang="ru-RU" sz="3600" dirty="0">
              <a:solidFill>
                <a:srgbClr val="D60093"/>
              </a:solidFill>
            </a:endParaRPr>
          </a:p>
        </p:txBody>
      </p:sp>
      <p:sp>
        <p:nvSpPr>
          <p:cNvPr id="5" name="Прямоугольник 4"/>
          <p:cNvSpPr/>
          <p:nvPr/>
        </p:nvSpPr>
        <p:spPr>
          <a:xfrm>
            <a:off x="715690" y="186505"/>
            <a:ext cx="3626212" cy="1569660"/>
          </a:xfrm>
          <a:prstGeom prst="rect">
            <a:avLst/>
          </a:prstGeom>
        </p:spPr>
        <p:txBody>
          <a:bodyPr wrap="square">
            <a:spAutoFit/>
          </a:bodyPr>
          <a:lstStyle/>
          <a:p>
            <a:r>
              <a:rPr lang="ru-RU" sz="3200" b="1" dirty="0">
                <a:solidFill>
                  <a:srgbClr val="0070C0"/>
                </a:solidFill>
              </a:rPr>
              <a:t>Социальная акция </a:t>
            </a:r>
            <a:br>
              <a:rPr lang="ru-RU" sz="3200" b="1" dirty="0">
                <a:solidFill>
                  <a:srgbClr val="0070C0"/>
                </a:solidFill>
              </a:rPr>
            </a:br>
            <a:r>
              <a:rPr lang="ru-RU" sz="3200" b="1" dirty="0">
                <a:solidFill>
                  <a:srgbClr val="0070C0"/>
                </a:solidFill>
              </a:rPr>
              <a:t>как интерактивная </a:t>
            </a:r>
            <a:br>
              <a:rPr lang="ru-RU" sz="3200" b="1" dirty="0">
                <a:solidFill>
                  <a:srgbClr val="0070C0"/>
                </a:solidFill>
              </a:rPr>
            </a:br>
            <a:r>
              <a:rPr lang="ru-RU" sz="3200" b="1" dirty="0">
                <a:solidFill>
                  <a:srgbClr val="0070C0"/>
                </a:solidFill>
              </a:rPr>
              <a:t>форма </a:t>
            </a:r>
            <a:r>
              <a:rPr lang="ru-RU" sz="3200" b="1" dirty="0" smtClean="0">
                <a:solidFill>
                  <a:srgbClr val="0070C0"/>
                </a:solidFill>
              </a:rPr>
              <a:t>работы</a:t>
            </a:r>
            <a:endParaRPr lang="ru-RU" sz="3200" dirty="0">
              <a:solidFill>
                <a:srgbClr val="0070C0"/>
              </a:solidFill>
            </a:endParaRPr>
          </a:p>
        </p:txBody>
      </p:sp>
      <p:sp>
        <p:nvSpPr>
          <p:cNvPr id="6" name="Прямоугольник 5"/>
          <p:cNvSpPr/>
          <p:nvPr/>
        </p:nvSpPr>
        <p:spPr>
          <a:xfrm>
            <a:off x="6588224" y="399766"/>
            <a:ext cx="2304256" cy="646331"/>
          </a:xfrm>
          <a:prstGeom prst="rect">
            <a:avLst/>
          </a:prstGeom>
        </p:spPr>
        <p:txBody>
          <a:bodyPr wrap="square">
            <a:spAutoFit/>
          </a:bodyPr>
          <a:lstStyle/>
          <a:p>
            <a:pPr algn="ctr"/>
            <a:r>
              <a:rPr lang="ru-RU" b="1" dirty="0" smtClean="0">
                <a:solidFill>
                  <a:srgbClr val="0070C0"/>
                </a:solidFill>
              </a:rPr>
              <a:t>Общешкольные </a:t>
            </a:r>
          </a:p>
          <a:p>
            <a:pPr algn="ctr"/>
            <a:r>
              <a:rPr lang="ru-RU" b="1" dirty="0" smtClean="0">
                <a:solidFill>
                  <a:srgbClr val="0070C0"/>
                </a:solidFill>
              </a:rPr>
              <a:t>формы работы</a:t>
            </a:r>
            <a:endParaRPr lang="ru-RU" dirty="0">
              <a:solidFill>
                <a:srgbClr val="0070C0"/>
              </a:solidFill>
            </a:endParaRPr>
          </a:p>
        </p:txBody>
      </p:sp>
      <p:pic>
        <p:nvPicPr>
          <p:cNvPr id="8196" name="Picture 4" descr="Поднятые ру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6831" y="4365104"/>
            <a:ext cx="4752528" cy="2283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079161"/>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1166843"/>
            <a:ext cx="2664296" cy="4154984"/>
          </a:xfrm>
          <a:prstGeom prst="rect">
            <a:avLst/>
          </a:prstGeom>
        </p:spPr>
        <p:txBody>
          <a:bodyPr wrap="square">
            <a:spAutoFit/>
          </a:bodyPr>
          <a:lstStyle/>
          <a:p>
            <a:r>
              <a:rPr lang="ru-RU" sz="2400" b="1" dirty="0" smtClean="0">
                <a:solidFill>
                  <a:srgbClr val="D60093"/>
                </a:solidFill>
              </a:rPr>
              <a:t>Активности:</a:t>
            </a:r>
            <a:endParaRPr lang="ru-RU" sz="2400" b="1" dirty="0">
              <a:solidFill>
                <a:srgbClr val="D60093"/>
              </a:solidFill>
            </a:endParaRPr>
          </a:p>
          <a:p>
            <a:endParaRPr lang="ru-RU" sz="2400" b="1" dirty="0" smtClean="0">
              <a:solidFill>
                <a:srgbClr val="D60093"/>
              </a:solidFill>
            </a:endParaRPr>
          </a:p>
          <a:p>
            <a:r>
              <a:rPr lang="ru-RU" sz="2400" b="1" dirty="0" smtClean="0">
                <a:solidFill>
                  <a:srgbClr val="D60093"/>
                </a:solidFill>
              </a:rPr>
              <a:t>«Макет сигареты»</a:t>
            </a:r>
          </a:p>
          <a:p>
            <a:r>
              <a:rPr lang="ru-RU" sz="2400" b="1" dirty="0" smtClean="0">
                <a:solidFill>
                  <a:srgbClr val="D60093"/>
                </a:solidFill>
              </a:rPr>
              <a:t> </a:t>
            </a:r>
          </a:p>
          <a:p>
            <a:r>
              <a:rPr lang="ru-RU" sz="2400" b="1" dirty="0" smtClean="0">
                <a:solidFill>
                  <a:srgbClr val="0070C0"/>
                </a:solidFill>
              </a:rPr>
              <a:t>«Анонимный опрос» </a:t>
            </a:r>
          </a:p>
          <a:p>
            <a:endParaRPr lang="ru-RU" sz="2400" b="1" dirty="0" smtClean="0">
              <a:solidFill>
                <a:srgbClr val="0070C0"/>
              </a:solidFill>
            </a:endParaRPr>
          </a:p>
          <a:p>
            <a:r>
              <a:rPr lang="ru-RU" sz="2400" b="1" dirty="0" smtClean="0">
                <a:solidFill>
                  <a:srgbClr val="D60093"/>
                </a:solidFill>
              </a:rPr>
              <a:t>«Организм человека»</a:t>
            </a:r>
            <a:endParaRPr lang="ru-RU" sz="2400" b="1" dirty="0">
              <a:solidFill>
                <a:srgbClr val="D60093"/>
              </a:solidFill>
            </a:endParaRPr>
          </a:p>
          <a:p>
            <a:r>
              <a:rPr lang="ru-RU" sz="2400" b="1" dirty="0">
                <a:solidFill>
                  <a:srgbClr val="D60093"/>
                </a:solidFill>
              </a:rPr>
              <a:t/>
            </a:r>
            <a:br>
              <a:rPr lang="ru-RU" sz="2400" b="1" dirty="0">
                <a:solidFill>
                  <a:srgbClr val="D60093"/>
                </a:solidFill>
              </a:rPr>
            </a:br>
            <a:endParaRPr lang="ru-RU" sz="2400" b="1" dirty="0">
              <a:solidFill>
                <a:srgbClr val="D60093"/>
              </a:solidFill>
            </a:endParaRPr>
          </a:p>
        </p:txBody>
      </p:sp>
      <p:sp>
        <p:nvSpPr>
          <p:cNvPr id="5" name="Прямоугольник 4"/>
          <p:cNvSpPr/>
          <p:nvPr/>
        </p:nvSpPr>
        <p:spPr>
          <a:xfrm>
            <a:off x="2483768" y="393257"/>
            <a:ext cx="4325223" cy="646331"/>
          </a:xfrm>
          <a:prstGeom prst="rect">
            <a:avLst/>
          </a:prstGeom>
        </p:spPr>
        <p:txBody>
          <a:bodyPr wrap="none">
            <a:spAutoFit/>
          </a:bodyPr>
          <a:lstStyle/>
          <a:p>
            <a:r>
              <a:rPr lang="ru-RU" sz="3600" b="1" dirty="0">
                <a:solidFill>
                  <a:srgbClr val="0070C0"/>
                </a:solidFill>
              </a:rPr>
              <a:t>«Забей на курение» </a:t>
            </a:r>
          </a:p>
        </p:txBody>
      </p:sp>
      <p:pic>
        <p:nvPicPr>
          <p:cNvPr id="6" name="Рисунок 5" descr="E:\2021 2022\ФотоЗабейНаКурение\20211118_110154_resized.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6378" y="1039588"/>
            <a:ext cx="4246101" cy="3109492"/>
          </a:xfrm>
          <a:prstGeom prst="rect">
            <a:avLst/>
          </a:prstGeom>
          <a:noFill/>
          <a:ln>
            <a:noFill/>
          </a:ln>
        </p:spPr>
      </p:pic>
      <p:pic>
        <p:nvPicPr>
          <p:cNvPr id="7" name="Рисунок 6"/>
          <p:cNvPicPr/>
          <p:nvPr/>
        </p:nvPicPr>
        <p:blipFill>
          <a:blip r:embed="rId3" cstate="print">
            <a:extLst>
              <a:ext uri="{28A0092B-C50C-407E-A947-70E740481C1C}">
                <a14:useLocalDpi xmlns:a14="http://schemas.microsoft.com/office/drawing/2010/main" val="0"/>
              </a:ext>
            </a:extLst>
          </a:blip>
          <a:stretch>
            <a:fillRect/>
          </a:stretch>
        </p:blipFill>
        <p:spPr>
          <a:xfrm>
            <a:off x="2459949" y="3216770"/>
            <a:ext cx="3063602" cy="3164558"/>
          </a:xfrm>
          <a:prstGeom prst="rect">
            <a:avLst/>
          </a:prstGeom>
        </p:spPr>
      </p:pic>
      <p:pic>
        <p:nvPicPr>
          <p:cNvPr id="8" name="Рисунок 7" descr="E:\Анна\Мероприятия\20212022\20220303_10490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8199" y="3721065"/>
            <a:ext cx="3555365" cy="2667000"/>
          </a:xfrm>
          <a:prstGeom prst="rect">
            <a:avLst/>
          </a:prstGeom>
          <a:noFill/>
          <a:ln>
            <a:noFill/>
          </a:ln>
        </p:spPr>
      </p:pic>
    </p:spTree>
    <p:extLst>
      <p:ext uri="{BB962C8B-B14F-4D97-AF65-F5344CB8AC3E}">
        <p14:creationId xmlns:p14="http://schemas.microsoft.com/office/powerpoint/2010/main" val="2595896908"/>
      </p:ext>
    </p:extLst>
  </p:cSld>
  <p:clrMapOvr>
    <a:masterClrMapping/>
  </p:clrMapOvr>
  <mc:AlternateContent xmlns:mc="http://schemas.openxmlformats.org/markup-compatibility/2006" xmlns:p14="http://schemas.microsoft.com/office/powerpoint/2010/main">
    <mc:Choice Requires="p14">
      <p:transition spd="slow" p14:dur="2000">
        <p:diamond/>
      </p:transition>
    </mc:Choice>
    <mc:Fallback xmlns="">
      <p:transition spd="slow">
        <p:diamond/>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620</TotalTime>
  <Words>631</Words>
  <Application>Microsoft Office PowerPoint</Application>
  <PresentationFormat>Экран (4:3)</PresentationFormat>
  <Paragraphs>81</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 Формы работы  классного руководителя  с учащимися, склонными  к девиантному поведению </vt:lpstr>
      <vt:lpstr> «Трудные подростки – подростки,  с которыми трудно. Трудные подростки – подростки,  которым трудно» </vt:lpstr>
      <vt:lpstr> Работа с девиацией  =  помощь в социализации!</vt:lpstr>
      <vt:lpstr>Презентация PowerPoint</vt:lpstr>
      <vt:lpstr>Презентация PowerPoint</vt:lpstr>
      <vt:lpstr>Презентация PowerPoint</vt:lpstr>
      <vt:lpstr>Сущность позитивно-ориентированного подхода   заключается в  замещении деструктивных  форм поведения на конструктивные.   Данное направление работы требует: 1.изучения позитивных интересов и склонностей учащегося;  2. вовлечения учащегося в позитивные виды деятельности в зависимости от выявленных интересов.   Залог успеха : - стимулирование интереса ребёнка через интерактивные формы работы;  - создание ситуации успеха.  Формы: Общешкольные, в классе, в малых группах, индивидуально.  </vt:lpstr>
      <vt:lpstr>Презентация PowerPoint</vt:lpstr>
      <vt:lpstr>Презентация PowerPoint</vt:lpstr>
      <vt:lpstr>Презентация PowerPoint</vt:lpstr>
      <vt:lpstr>Презентация PowerPoint</vt:lpstr>
      <vt:lpstr> Упражнение  «Что нас объединяет»  </vt:lpstr>
      <vt:lpstr> Упражнение «Скульптурные композиции»  </vt:lpstr>
      <vt:lpstr>Упражнение «Мой герой» </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Работа классного руководителя  с подростками с девиантным поведением</dc:title>
  <dc:creator>Пользователь Windows</dc:creator>
  <cp:lastModifiedBy>SPPS2</cp:lastModifiedBy>
  <cp:revision>55</cp:revision>
  <dcterms:created xsi:type="dcterms:W3CDTF">2022-05-23T07:29:04Z</dcterms:created>
  <dcterms:modified xsi:type="dcterms:W3CDTF">2022-05-26T05:28:24Z</dcterms:modified>
</cp:coreProperties>
</file>